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26"/>
  </p:notesMasterIdLst>
  <p:handoutMasterIdLst>
    <p:handoutMasterId r:id="rId27"/>
  </p:handoutMasterIdLst>
  <p:sldIdLst>
    <p:sldId id="525" r:id="rId3"/>
    <p:sldId id="551" r:id="rId4"/>
    <p:sldId id="549" r:id="rId5"/>
    <p:sldId id="584" r:id="rId6"/>
    <p:sldId id="552" r:id="rId7"/>
    <p:sldId id="582" r:id="rId8"/>
    <p:sldId id="583" r:id="rId9"/>
    <p:sldId id="586" r:id="rId10"/>
    <p:sldId id="587" r:id="rId11"/>
    <p:sldId id="589" r:id="rId12"/>
    <p:sldId id="590" r:id="rId13"/>
    <p:sldId id="591" r:id="rId14"/>
    <p:sldId id="592" r:id="rId15"/>
    <p:sldId id="593" r:id="rId16"/>
    <p:sldId id="600" r:id="rId17"/>
    <p:sldId id="594" r:id="rId18"/>
    <p:sldId id="601" r:id="rId19"/>
    <p:sldId id="596" r:id="rId20"/>
    <p:sldId id="598" r:id="rId21"/>
    <p:sldId id="599" r:id="rId22"/>
    <p:sldId id="595" r:id="rId23"/>
    <p:sldId id="578" r:id="rId24"/>
    <p:sldId id="389" r:id="rId25"/>
  </p:sldIdLst>
  <p:sldSz cx="9144000" cy="6858000" type="screen4x3"/>
  <p:notesSz cx="6799263" cy="9929813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CEA"/>
    <a:srgbClr val="002E59"/>
    <a:srgbClr val="0092D2"/>
    <a:srgbClr val="636463"/>
    <a:srgbClr val="A5A6A5"/>
    <a:srgbClr val="CECFCD"/>
    <a:srgbClr val="071A35"/>
    <a:srgbClr val="003246"/>
    <a:srgbClr val="797A79"/>
    <a:srgbClr val="555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5" autoAdjust="0"/>
    <p:restoredTop sz="91476" autoAdjust="0"/>
  </p:normalViewPr>
  <p:slideViewPr>
    <p:cSldViewPr snapToObjects="1" showGuides="1">
      <p:cViewPr varScale="1">
        <p:scale>
          <a:sx n="90" d="100"/>
          <a:sy n="90" d="100"/>
        </p:scale>
        <p:origin x="3820" y="56"/>
      </p:cViewPr>
      <p:guideLst>
        <p:guide orient="horz" pos="1389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343" y="1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C32AC1-38D5-4FDF-B4E3-4878FF4D7CD3}" type="datetime1">
              <a:rPr lang="de-DE"/>
              <a:pPr>
                <a:defRPr/>
              </a:pPr>
              <a:t>09.06.2026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1600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Book" pitchFamily="34" charset="0"/>
              </a:defRPr>
            </a:lvl1pPr>
          </a:lstStyle>
          <a:p>
            <a:fld id="{2D9FD409-CFB7-40CC-9EF5-255F814C6F0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6036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3" y="1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529EC4-716D-4A5F-BA49-6080F3D7E890}" type="datetime1">
              <a:rPr lang="de-DE"/>
              <a:pPr>
                <a:defRPr/>
              </a:pPr>
              <a:t>09.06.2026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16663"/>
            <a:ext cx="5439410" cy="4468415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Franklin Gothic Boo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6490"/>
          </a:xfrm>
          <a:prstGeom prst="rect">
            <a:avLst/>
          </a:prstGeom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Franklin Gothic Book" pitchFamily="34" charset="0"/>
              </a:defRPr>
            </a:lvl1pPr>
          </a:lstStyle>
          <a:p>
            <a:fld id="{D3E49741-25C4-4A4A-9A82-1710F6CD6B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73041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92">
              <a:defRPr/>
            </a:pPr>
            <a:fld id="{C2C07438-2DEB-4EBD-9122-E3B0AB86388A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914292">
                <a:defRPr/>
              </a:pPr>
              <a:t>2</a:t>
            </a:fld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196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49741-25C4-4A4A-9A82-1710F6CD6B5E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560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49741-25C4-4A4A-9A82-1710F6CD6B5E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288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49741-25C4-4A4A-9A82-1710F6CD6B5E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0790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8DE3-D4F5-0ACF-D2BC-504E6E52C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E01A49-0476-CDB0-FDD2-C15A0B321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B70982A-D05E-F874-E606-B807EE0FF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C12DFA-E6CD-17D1-0AA3-62529D2EA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49741-25C4-4A4A-9A82-1710F6CD6B5E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319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8" descr="Appelhagen-LogoClaim-CMY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3032125"/>
            <a:ext cx="42830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95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800" y="6513558"/>
            <a:ext cx="5251200" cy="252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823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8" descr="Bildschirmfoto 2014-08-26 um 14.06.3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0" y="-20955000"/>
            <a:ext cx="219456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325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540000" y="1219200"/>
            <a:ext cx="7543800" cy="2286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000" b="0" i="0">
                <a:solidFill>
                  <a:srgbClr val="0092D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  <p:sp>
        <p:nvSpPr>
          <p:cNvPr id="6" name="Datumsplatzhalter 15"/>
          <p:cNvSpPr>
            <a:spLocks noGrp="1"/>
          </p:cNvSpPr>
          <p:nvPr>
            <p:ph type="dt" sz="half" idx="10"/>
          </p:nvPr>
        </p:nvSpPr>
        <p:spPr>
          <a:xfrm>
            <a:off x="539750" y="3657600"/>
            <a:ext cx="974725" cy="2794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800">
                <a:solidFill>
                  <a:srgbClr val="071A35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r>
              <a:rPr lang="de-DE" dirty="0"/>
              <a:t>25.06.2014</a:t>
            </a:r>
          </a:p>
        </p:txBody>
      </p:sp>
    </p:spTree>
    <p:extLst>
      <p:ext uri="{BB962C8B-B14F-4D97-AF65-F5344CB8AC3E}">
        <p14:creationId xmlns:p14="http://schemas.microsoft.com/office/powerpoint/2010/main" val="196052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539750" y="5969000"/>
            <a:ext cx="7543800" cy="414338"/>
          </a:xfrm>
          <a:prstGeom prst="rect">
            <a:avLst/>
          </a:prstGeom>
          <a:noFill/>
          <a:ln>
            <a:noFill/>
          </a:ln>
        </p:spPr>
        <p:txBody>
          <a:bodyPr lIns="0"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e-DE" altLang="de-DE" sz="1100" dirty="0"/>
              <a:t>                                        Rechtsanwälte Steuerberater </a:t>
            </a:r>
            <a:r>
              <a:rPr lang="de-DE" altLang="de-DE" sz="1100" dirty="0" err="1"/>
              <a:t>PartGmbB</a:t>
            </a:r>
            <a:r>
              <a:rPr lang="de-DE" altLang="de-DE" sz="1100" dirty="0"/>
              <a:t> · Theodor-Heuss-Straße 5a · 38122 Braunschweig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e-DE" altLang="de-DE" sz="1100" dirty="0"/>
              <a:t>Telefon +49 (531) 28 20-0 · Telefax +49 (531) 28 20-5 25 · info@appelhagen.de · www.appelhagen.de</a:t>
            </a:r>
          </a:p>
        </p:txBody>
      </p:sp>
      <p:pic>
        <p:nvPicPr>
          <p:cNvPr id="4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325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5350"/>
            <a:ext cx="144938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540000" y="3505200"/>
            <a:ext cx="7543800" cy="182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="0" i="0" baseline="0">
                <a:solidFill>
                  <a:srgbClr val="0092D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73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3" descr="Appelhagen-LogoClaim-NE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3032125"/>
            <a:ext cx="4284662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413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60000"/>
            <a:ext cx="6165600" cy="94868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2400" b="0" i="0" baseline="0">
                <a:solidFill>
                  <a:schemeClr val="accent3"/>
                </a:solidFill>
                <a:latin typeface="+mj-lt"/>
                <a:cs typeface="TheSerif 3C-LightCap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540000" y="2362201"/>
            <a:ext cx="6165600" cy="28955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10"/>
          <p:cNvSpPr>
            <a:spLocks noGrp="1"/>
          </p:cNvSpPr>
          <p:nvPr>
            <p:ph sz="quarter" idx="12"/>
          </p:nvPr>
        </p:nvSpPr>
        <p:spPr>
          <a:xfrm>
            <a:off x="0" y="5562600"/>
            <a:ext cx="9144000" cy="1295400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Tx/>
              <a:buNone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03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60000"/>
            <a:ext cx="6165600" cy="94868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2400" b="0" i="0" baseline="0">
                <a:solidFill>
                  <a:schemeClr val="accent3"/>
                </a:solidFill>
                <a:latin typeface="+mj-lt"/>
                <a:cs typeface="TheSerif 3C-LightCap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540000" y="2362201"/>
            <a:ext cx="6165600" cy="41147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888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60000"/>
            <a:ext cx="7994400" cy="94868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2400" b="0" i="0" baseline="0">
                <a:solidFill>
                  <a:schemeClr val="accent3"/>
                </a:solidFill>
                <a:latin typeface="+mj-lt"/>
                <a:cs typeface="TheSerif 3C-LightCap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540000" y="2362201"/>
            <a:ext cx="3803400" cy="41147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10"/>
          <p:cNvSpPr>
            <a:spLocks noGrp="1"/>
          </p:cNvSpPr>
          <p:nvPr>
            <p:ph sz="quarter" idx="12"/>
          </p:nvPr>
        </p:nvSpPr>
        <p:spPr>
          <a:xfrm>
            <a:off x="4731000" y="2362201"/>
            <a:ext cx="3803400" cy="41147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3464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260000"/>
            <a:ext cx="7994400" cy="94868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defRPr sz="2400" b="0" i="0" baseline="0">
                <a:solidFill>
                  <a:schemeClr val="accent3"/>
                </a:solidFill>
                <a:latin typeface="+mj-lt"/>
                <a:cs typeface="TheSerif 3C-LightCaps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540000" y="2362201"/>
            <a:ext cx="3803400" cy="28955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10"/>
          <p:cNvSpPr>
            <a:spLocks noGrp="1"/>
          </p:cNvSpPr>
          <p:nvPr>
            <p:ph sz="quarter" idx="12"/>
          </p:nvPr>
        </p:nvSpPr>
        <p:spPr>
          <a:xfrm>
            <a:off x="4731000" y="2362201"/>
            <a:ext cx="3803400" cy="2895599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Inhaltsplatzhalter 10"/>
          <p:cNvSpPr>
            <a:spLocks noGrp="1"/>
          </p:cNvSpPr>
          <p:nvPr>
            <p:ph sz="quarter" idx="13"/>
          </p:nvPr>
        </p:nvSpPr>
        <p:spPr>
          <a:xfrm>
            <a:off x="0" y="5562600"/>
            <a:ext cx="9144000" cy="1295400"/>
          </a:xfrm>
          <a:prstGeom prst="rect">
            <a:avLst/>
          </a:prstGeom>
        </p:spPr>
        <p:txBody>
          <a:bodyPr vert="horz" lIns="0" tIns="0" rIns="0" bIns="0"/>
          <a:lstStyle>
            <a:lvl1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Tx/>
              <a:buNone/>
              <a:defRPr sz="1600" b="0" i="0" baseline="0">
                <a:latin typeface="+mn-lt"/>
              </a:defRPr>
            </a:lvl1pPr>
            <a:lvl2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2pPr>
            <a:lvl3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3pPr>
            <a:lvl4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4pPr>
            <a:lvl5pPr marL="180975" indent="-180975">
              <a:spcBef>
                <a:spcPts val="1200"/>
              </a:spcBef>
              <a:buClr>
                <a:srgbClr val="071A35"/>
              </a:buClr>
              <a:buSzPct val="100000"/>
              <a:buFont typeface="Lucida Grande"/>
              <a:buChar char="■"/>
              <a:defRPr sz="1600" b="0" i="0" baseline="0">
                <a:latin typeface="+mn-lt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873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6"/>
          <p:cNvSpPr txBox="1">
            <a:spLocks noChangeArrowheads="1"/>
          </p:cNvSpPr>
          <p:nvPr userDrawn="1"/>
        </p:nvSpPr>
        <p:spPr bwMode="auto">
          <a:xfrm>
            <a:off x="539750" y="5969000"/>
            <a:ext cx="7543800" cy="414338"/>
          </a:xfrm>
          <a:prstGeom prst="rect">
            <a:avLst/>
          </a:prstGeom>
          <a:noFill/>
          <a:ln>
            <a:noFill/>
          </a:ln>
        </p:spPr>
        <p:txBody>
          <a:bodyPr lIns="0" t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e-DE" altLang="de-DE" sz="1100" dirty="0"/>
              <a:t>                                        Rechtsanwälte Steuerberater </a:t>
            </a:r>
            <a:r>
              <a:rPr lang="de-DE" altLang="de-DE" sz="1100" dirty="0" err="1"/>
              <a:t>PartGmbB</a:t>
            </a:r>
            <a:r>
              <a:rPr lang="de-DE" altLang="de-DE" sz="1100" dirty="0"/>
              <a:t> · Theodor-Heuss-Straße 5a · 38122 Braunschweig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e-DE" altLang="de-DE" sz="1100" dirty="0"/>
              <a:t>Telefon +49 (531) 28 20-0 · Telefax +49 (531) 28 20-5 25 · info@appelhagen.de · www.appelhagen.de</a:t>
            </a:r>
          </a:p>
        </p:txBody>
      </p:sp>
      <p:pic>
        <p:nvPicPr>
          <p:cNvPr id="4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325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975350"/>
            <a:ext cx="144938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540000" y="3505200"/>
            <a:ext cx="7543800" cy="1828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 b="0" i="0" baseline="0">
                <a:solidFill>
                  <a:srgbClr val="0092D2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10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325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51" r:id="rId5"/>
    <p:sldLayoutId id="2147483752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A7131.42D2AC1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95536" y="1260475"/>
            <a:ext cx="8064896" cy="728365"/>
          </a:xfrm>
        </p:spPr>
        <p:txBody>
          <a:bodyPr/>
          <a:lstStyle/>
          <a:p>
            <a:pPr algn="ctr">
              <a:defRPr/>
            </a:pPr>
            <a:br>
              <a:rPr lang="de-DE" b="1" dirty="0"/>
            </a:br>
            <a:br>
              <a:rPr lang="de-DE" b="1" dirty="0"/>
            </a:br>
            <a:endParaRPr lang="de-DE" b="1" dirty="0"/>
          </a:p>
        </p:txBody>
      </p:sp>
      <p:pic>
        <p:nvPicPr>
          <p:cNvPr id="6" name="Grafik 5" descr="cid:image003.jpg@01DA7131.42D2AC1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3"/>
            <a:ext cx="4608512" cy="18722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Inhaltsplatzhalter 13"/>
          <p:cNvSpPr>
            <a:spLocks noGrp="1"/>
          </p:cNvSpPr>
          <p:nvPr>
            <p:ph sz="quarter" idx="11"/>
          </p:nvPr>
        </p:nvSpPr>
        <p:spPr bwMode="auto">
          <a:xfrm>
            <a:off x="1259632" y="3212976"/>
            <a:ext cx="5040560" cy="20448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88900" indent="0">
              <a:buClr>
                <a:srgbClr val="002E59"/>
              </a:buClr>
              <a:buSzPct val="90000"/>
              <a:buNone/>
            </a:pPr>
            <a:r>
              <a:rPr lang="de-DE" altLang="de-DE" sz="2400" b="1" dirty="0">
                <a:solidFill>
                  <a:srgbClr val="002E59"/>
                </a:solidFill>
                <a:ea typeface="ＭＳ Ｐゴシック" pitchFamily="34" charset="-128"/>
              </a:rPr>
              <a:t>Vom Feld zur Energiequelle:</a:t>
            </a:r>
          </a:p>
          <a:p>
            <a:pPr marL="88900" indent="0">
              <a:buClr>
                <a:srgbClr val="002E59"/>
              </a:buClr>
              <a:buSzPct val="90000"/>
              <a:buNone/>
            </a:pPr>
            <a:r>
              <a:rPr lang="de-DE" sz="2400" b="1" dirty="0">
                <a:solidFill>
                  <a:srgbClr val="002E59"/>
                </a:solidFill>
                <a:ea typeface="ＭＳ Ｐゴシック" pitchFamily="34" charset="-128"/>
              </a:rPr>
              <a:t>Potenziale und Fallstricke von PV Anlagen in der Landwirtschaft</a:t>
            </a:r>
            <a:r>
              <a:rPr lang="de-DE" sz="2400" b="1" dirty="0">
                <a:solidFill>
                  <a:srgbClr val="002E59"/>
                </a:solidFill>
              </a:rPr>
              <a:t>  </a:t>
            </a:r>
          </a:p>
          <a:p>
            <a:pPr marL="88900" indent="0">
              <a:buClr>
                <a:srgbClr val="002E59"/>
              </a:buClr>
              <a:buSzPct val="90000"/>
              <a:buNone/>
            </a:pPr>
            <a:r>
              <a:rPr lang="de-DE" sz="2400" b="1" dirty="0">
                <a:solidFill>
                  <a:srgbClr val="002E59"/>
                </a:solidFill>
              </a:rPr>
              <a:t>  </a:t>
            </a:r>
            <a:br>
              <a:rPr lang="de-DE" sz="2400" b="1" dirty="0">
                <a:solidFill>
                  <a:srgbClr val="002E59"/>
                </a:solidFill>
              </a:rPr>
            </a:br>
            <a:br>
              <a:rPr lang="de-DE" sz="2400" b="1" dirty="0">
                <a:solidFill>
                  <a:srgbClr val="002E59"/>
                </a:solidFill>
              </a:rPr>
            </a:br>
            <a:br>
              <a:rPr lang="de-DE" sz="2400" b="1" dirty="0"/>
            </a:br>
            <a:endParaRPr lang="de-DE" altLang="de-DE" sz="2400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89B3755-0A94-F6D7-02DD-2AA276BC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3205"/>
            <a:ext cx="9165435" cy="17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74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B142A-2D2E-247F-8AE0-29CA907F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009602A-6F5A-350E-4D53-2CCFEF4F9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E956199B-65BD-DE40-6AA2-5959BF0F7750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FF0000"/>
                </a:solidFill>
              </a:rPr>
              <a:t>Energieerzeugung durch Solarkraft ist keine landwirtschaftliche Urproduktion</a:t>
            </a:r>
            <a:r>
              <a:rPr lang="de-DE" sz="1400" dirty="0">
                <a:solidFill>
                  <a:srgbClr val="FF0000"/>
                </a:solidFill>
              </a:rPr>
              <a:t>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Erbschaftsteuer/Schenkungsteuer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</a:rPr>
              <a:t>Verlust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steuerlichen Privilegien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bei der Hofübergabe.</a:t>
            </a: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 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Escape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: nur vorübergehende außerlandwirtschaftliche Nutzung?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</a:rPr>
              <a:t>Gefahr</a:t>
            </a: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einer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 Nachsteuer,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wenn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der Übernehmer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innerhalb des </a:t>
            </a:r>
            <a:r>
              <a:rPr lang="de-DE" altLang="de-DE" sz="1400" b="1" u="sng" dirty="0">
                <a:solidFill>
                  <a:srgbClr val="129CEA"/>
                </a:solidFill>
                <a:ea typeface="ＭＳ Ｐゴシック" pitchFamily="34" charset="-128"/>
              </a:rPr>
              <a:t>15 jährigen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 „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Nachbetrachtungszeitraums“ die landwirtschaftliche Nutzung von Betriebsflächen aufgibt.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FF0000"/>
                </a:solidFill>
              </a:rPr>
              <a:t>Teilnachbewertung</a:t>
            </a:r>
            <a:r>
              <a:rPr lang="de-DE" sz="1400" dirty="0">
                <a:solidFill>
                  <a:srgbClr val="129CEA"/>
                </a:solidFill>
              </a:rPr>
              <a:t> wenn nur Teilflächen des Betriebes betroffen sind und der Betrieb ansonsten fortbesteht.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129CEA"/>
              </a:solidFill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2E59"/>
                </a:solidFill>
                <a:ea typeface="ＭＳ Ｐゴシック" pitchFamily="34" charset="-128"/>
                <a:sym typeface="Wingdings" panose="05000000000000000000" pitchFamily="2" charset="2"/>
              </a:rPr>
              <a:t>	</a:t>
            </a: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DF4BA9-D691-0337-DA71-F2ECF9F19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40968"/>
            <a:ext cx="2232248" cy="15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3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D264-B6E2-7B1D-67A6-BD93583C7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EAC09DE-7641-35D2-506A-73BA9E50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B0810F30-D9F7-F2BA-94B0-60FE8D1EA78B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FF0000"/>
                </a:solidFill>
              </a:rPr>
              <a:t>Energieerzeugung durch Solarkraft ist keine landwirtschaftliche Urproduktion</a:t>
            </a:r>
            <a:r>
              <a:rPr lang="de-DE" sz="1400" dirty="0">
                <a:solidFill>
                  <a:srgbClr val="FF0000"/>
                </a:solidFill>
              </a:rPr>
              <a:t>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Erbschaftsteuer/Schenkungsteuer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129CEA"/>
                </a:solidFill>
              </a:rPr>
              <a:t>Rechtzeitige Auslagerung </a:t>
            </a:r>
            <a:r>
              <a:rPr lang="de-DE" sz="1400" dirty="0">
                <a:solidFill>
                  <a:srgbClr val="129CEA"/>
                </a:solidFill>
              </a:rPr>
              <a:t>in einen eingeständigen           	    Gewerbebetrieb mit eigenen Verschonungsregeln?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AGRI-PV</a:t>
            </a:r>
            <a:endParaRPr lang="de-DE" sz="1400" dirty="0">
              <a:solidFill>
                <a:srgbClr val="129CEA"/>
              </a:solidFill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2E59"/>
                </a:solidFill>
                <a:ea typeface="ＭＳ Ｐゴシック" pitchFamily="34" charset="-128"/>
                <a:sym typeface="Wingdings" panose="05000000000000000000" pitchFamily="2" charset="2"/>
              </a:rPr>
              <a:t>     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 weiterhin überwiegende landwirtschaftliche Nutzung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Beweidung oder Ackerbau zwischen oder unter den Modulen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</a:t>
            </a:r>
            <a:r>
              <a:rPr lang="de-DE" altLang="de-DE" sz="1400" dirty="0">
                <a:solidFill>
                  <a:srgbClr val="002E59"/>
                </a:solidFill>
                <a:ea typeface="ＭＳ Ｐゴシック" pitchFamily="34" charset="-128"/>
                <a:sym typeface="Wingdings" panose="05000000000000000000" pitchFamily="2" charset="2"/>
              </a:rPr>
              <a:t>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konkrete Ausgestaltung</a:t>
            </a:r>
            <a:endParaRPr lang="de-DE" sz="1400" b="1" dirty="0">
              <a:solidFill>
                <a:srgbClr val="129CEA"/>
              </a:solidFill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Grüne Sojabohnenpflanzen auf landwirtschaftlichen Feldern">
            <a:extLst>
              <a:ext uri="{FF2B5EF4-FFF2-40B4-BE49-F238E27FC236}">
                <a16:creationId xmlns:a16="http://schemas.microsoft.com/office/drawing/2014/main" id="{CD7A661A-E085-7943-48C4-7530EA6A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027" y="2450259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3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60D3-4891-A74F-8956-A368883D6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71E8034B-2C68-8331-178D-5EE17EBB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49ADEA46-392C-5A18-9B85-82D31D9485EB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Grundsteuer – </a:t>
            </a:r>
            <a:r>
              <a:rPr lang="de-DE" altLang="de-DE" sz="2400" b="1" dirty="0">
                <a:solidFill>
                  <a:srgbClr val="002E59"/>
                </a:solidFill>
                <a:ea typeface="ＭＳ Ｐゴシック" pitchFamily="34" charset="-128"/>
              </a:rPr>
              <a:t>Neu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(und noch wenig bekannt)</a:t>
            </a: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002E59"/>
                </a:solidFill>
              </a:rPr>
              <a:t>§ 228 BewG  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(2) Änderungen der tatsächlichen Verhältnisse, die sich auf die </a:t>
            </a:r>
            <a:r>
              <a:rPr lang="de-DE" sz="1400" b="1" dirty="0">
                <a:solidFill>
                  <a:srgbClr val="129CEA"/>
                </a:solidFill>
              </a:rPr>
              <a:t>Höhe des Grundsteuerwerts</a:t>
            </a:r>
            <a:r>
              <a:rPr lang="de-DE" sz="1400" dirty="0">
                <a:solidFill>
                  <a:srgbClr val="129CEA"/>
                </a:solidFill>
              </a:rPr>
              <a:t>, die Vermögensart oder die Grundstücksart auswirken oder zu einer erstmaligen Feststellung führen können, sind auf den Beginn des folgenden Kalenderjahres zusammengefasst </a:t>
            </a:r>
            <a:r>
              <a:rPr lang="de-DE" sz="1400" b="1" dirty="0">
                <a:solidFill>
                  <a:srgbClr val="129CEA"/>
                </a:solidFill>
              </a:rPr>
              <a:t>anzuzeigen.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(3) Die Erklärung nach Absatz 1 und die Anzeige nach Absatz 2 sind </a:t>
            </a:r>
            <a:r>
              <a:rPr lang="de-DE" sz="1400" b="1" dirty="0">
                <a:solidFill>
                  <a:srgbClr val="129CEA"/>
                </a:solidFill>
              </a:rPr>
              <a:t>abzugeben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 </a:t>
            </a:r>
            <a:r>
              <a:rPr lang="de-DE" sz="1400" dirty="0">
                <a:solidFill>
                  <a:srgbClr val="129CEA"/>
                </a:solidFill>
              </a:rPr>
              <a:t>von dem </a:t>
            </a:r>
            <a:r>
              <a:rPr lang="de-DE" sz="1400" b="1" dirty="0">
                <a:solidFill>
                  <a:srgbClr val="FF0000"/>
                </a:solidFill>
              </a:rPr>
              <a:t>Steuerpflichtigen</a:t>
            </a:r>
            <a:r>
              <a:rPr lang="de-DE" sz="1400" dirty="0">
                <a:solidFill>
                  <a:srgbClr val="FF0000"/>
                </a:solidFill>
              </a:rPr>
              <a:t>,</a:t>
            </a:r>
            <a:r>
              <a:rPr lang="de-DE" sz="1400" dirty="0">
                <a:solidFill>
                  <a:srgbClr val="129CEA"/>
                </a:solidFill>
              </a:rPr>
              <a:t> dem die wirtschaftliche Einheit zuzurechnen ist.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(2) Die Frist für die Abgabe dieser Anzeige beträgt </a:t>
            </a:r>
            <a:r>
              <a:rPr lang="de-DE" sz="1400" b="1" dirty="0">
                <a:solidFill>
                  <a:srgbClr val="129CEA"/>
                </a:solidFill>
              </a:rPr>
              <a:t>drei Monate </a:t>
            </a:r>
            <a:r>
              <a:rPr lang="de-DE" sz="1400" dirty="0">
                <a:solidFill>
                  <a:srgbClr val="129CEA"/>
                </a:solidFill>
              </a:rPr>
              <a:t>und beginnt mit Ablauf des Kalenderjahres, in dem sich die tatsächlichen Verhältnisse geändert haben.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9C73EC-D3D9-0467-E3E2-DC78B36D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40968"/>
            <a:ext cx="2232248" cy="15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8422-7F93-A43A-DE5F-98DB65ABA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34602AF1-36AD-0A3C-2236-57817FD2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51DB5068-4295-528D-2BEA-E09B10B6662B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988840"/>
            <a:ext cx="5877712" cy="486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 - Was muss angezeigt werden?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Neubauten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Betriebsgebäuden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Hofstelle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Errichtung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Windkraftanlagen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Hofstelle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Errichtung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Strommasten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Grundvermögen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Verpachtung von Flächen an Nicht-Landwirte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Grundvermögen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Ausbau/Umbau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Betriebsgebäuden zu Wohnraum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 Erfassung als </a:t>
            </a: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Grundvermögen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F1E64E7-44FD-3528-98EA-7B805CDD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40968"/>
            <a:ext cx="2232248" cy="15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4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84283-A530-9222-9370-C1E7C927A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953C136A-C26E-83BC-1BF4-DD997CD61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B34E89B4-32EA-6131-0F84-9B2BF6776D3B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2276872"/>
            <a:ext cx="5877712" cy="4581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 – Was muss angezeigt werden?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An– und Verkauf von Flächen</a:t>
            </a: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Erhebliche Änderungen im Viehbestand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Flächennutzungsänderungen, Wechsel zu Sonderkulturen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Errichtung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Freiland-PV-Anlagen 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Grundvermögen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5D7EF6-12F5-964A-7DB8-320F516B6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40968"/>
            <a:ext cx="2232248" cy="15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6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2750-F5CA-68DE-D322-41DB3C9E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4197C4BA-125E-F454-2ED6-DEC2054C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90B58BA9-E587-F20A-FB80-179E99A5502C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2276872"/>
            <a:ext cx="5976664" cy="4581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 – Folgen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Grundsteuer </a:t>
            </a:r>
            <a:r>
              <a:rPr lang="de-DE" altLang="de-DE" sz="1400" b="1" dirty="0" err="1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LuF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- nur im Bundesmodell</a:t>
            </a: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Wertfortschreibungsgrenze:  mind.15.000 € Grundsteuerwert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Grundvermögen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– je nach Ländermodell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Niedersachsen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: 5 €     0 €    Grundsteuermessbescheid (Faustformel)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Errichtung von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Freiland-PV-Anlagen 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Erfassung als </a:t>
            </a:r>
            <a:r>
              <a:rPr lang="de-DE" altLang="de-DE" sz="1400" b="1" dirty="0">
                <a:solidFill>
                  <a:srgbClr val="FF0000"/>
                </a:solidFill>
                <a:ea typeface="ＭＳ Ｐゴシック" pitchFamily="34" charset="-128"/>
                <a:sym typeface="Wingdings" panose="05000000000000000000" pitchFamily="2" charset="2"/>
              </a:rPr>
              <a:t>Grundvermögen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B88F34-AA70-CB5E-0726-6D71C4235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40968"/>
            <a:ext cx="2232248" cy="15360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3F2613-9830-4075-3A06-CFC7C25AFD34}"/>
              </a:ext>
            </a:extLst>
          </p:cNvPr>
          <p:cNvSpPr txBox="1"/>
          <p:nvPr/>
        </p:nvSpPr>
        <p:spPr>
          <a:xfrm rot="16200000">
            <a:off x="2139622" y="3718320"/>
            <a:ext cx="371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8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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91F846-A8E7-9365-E71C-25FE9B3F877B}"/>
              </a:ext>
            </a:extLst>
          </p:cNvPr>
          <p:cNvSpPr txBox="1"/>
          <p:nvPr/>
        </p:nvSpPr>
        <p:spPr>
          <a:xfrm rot="5400000">
            <a:off x="2629825" y="3730673"/>
            <a:ext cx="39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8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81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B47A1-1F04-D053-9955-0E0BB827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1A5D130A-4F85-548A-CE82-81FC2E320BF8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AGRI-PV?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</a:t>
            </a: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 </a:t>
            </a: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Ausnahme:  AGRI-PV nach DIN SPEC 91434 Kat I, II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- da eine kombinierte Nutzung ein und derselben Landfläche </a:t>
            </a:r>
            <a:b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</a:b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für landwirtschaftliche Produktion als Hauptnutzung und für</a:t>
            </a:r>
            <a:b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</a:b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Stromproduktion als Sekundärnutzung vorliegt.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Die bisherige Flächennutzung muss erhalten bleiben.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Insgesamt sind 85 % der Fläche landwirtschaftlich zu</a:t>
            </a:r>
            <a:b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</a:b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    bewirtschaften.</a:t>
            </a:r>
            <a:endParaRPr lang="de-DE" altLang="de-DE" sz="1400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Die PV-Module sind über die Gesamtfläche verteilt. </a:t>
            </a:r>
            <a:endParaRPr lang="de-DE" altLang="de-DE" sz="1400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Ein landwirtschaftliches Nutzungskonzept liegt vor. </a:t>
            </a:r>
            <a:endParaRPr lang="de-DE" altLang="de-DE" sz="1400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3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Es müssen 66 % der sonst üblichen Erträge erwirtschaftet   	   werden.</a:t>
            </a:r>
            <a:endParaRPr lang="de-DE" altLang="de-DE" sz="1400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EAFBD4-15F2-623D-A44F-1DF7A999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980728"/>
            <a:ext cx="2592288" cy="4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F1E5C-BED4-2B6B-DE7B-E055A5C9B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5794CE46-2C12-D0E7-A425-BAC68818201C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  <a:sym typeface="Wingdings" panose="05000000000000000000" pitchFamily="2" charset="2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AGRI-PV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</a:t>
            </a: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 </a:t>
            </a: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Ausnahme:  AGRI-PV nach DIN SPEC 91434 Kat I, II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gilt für: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</a:t>
            </a: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Grundsteuer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</a:t>
            </a: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Erbschaft- / Schenkungsteuer</a:t>
            </a: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</a:t>
            </a: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Grunderwerbsteuer </a:t>
            </a: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</a:t>
            </a: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CA6CF3-B487-8E07-15EF-D8CE288FE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980728"/>
            <a:ext cx="2592288" cy="4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7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A8293-C304-A227-2C4A-B2A90ADD4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D2966DF5-A78E-2483-CF05-69A0C40EB0F9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  <a:sym typeface="Wingdings" panose="05000000000000000000" pitchFamily="2" charset="2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AGRI-PV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Es müssen 66 % der sonst üblichen Erträge erwirtschaftet   	   werden.</a:t>
            </a: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Problem:</a:t>
            </a: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Schatten kann Ertragseinbußen erzeugen</a:t>
            </a:r>
            <a:b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</a:b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      </a:t>
            </a:r>
            <a:b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</a:b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      Wie kann der Schatten den Ertrag verändern?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  <a:sym typeface="Wingdings" panose="05000000000000000000" pitchFamily="2" charset="2"/>
              </a:rPr>
              <a:t>      </a:t>
            </a: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F77968-64F6-657D-1B88-A7430B18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980728"/>
            <a:ext cx="2592288" cy="4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1C56-3AF2-915A-DF24-758D39159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97E8241D-80AF-1C8B-F6FF-68D00A57E544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888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5FB321-1B2C-5BC0-2F36-076E7956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980728"/>
            <a:ext cx="2592288" cy="4619869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3F62E83F-5FA6-C643-DBC2-90BF8A1E0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657008"/>
              </p:ext>
            </p:extLst>
          </p:nvPr>
        </p:nvGraphicFramePr>
        <p:xfrm>
          <a:off x="611560" y="1844824"/>
          <a:ext cx="4824536" cy="3764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8824">
                  <a:extLst>
                    <a:ext uri="{9D8B030D-6E8A-4147-A177-3AD203B41FA5}">
                      <a16:colId xmlns:a16="http://schemas.microsoft.com/office/drawing/2014/main" val="37121768"/>
                    </a:ext>
                  </a:extLst>
                </a:gridCol>
                <a:gridCol w="871904">
                  <a:extLst>
                    <a:ext uri="{9D8B030D-6E8A-4147-A177-3AD203B41FA5}">
                      <a16:colId xmlns:a16="http://schemas.microsoft.com/office/drawing/2014/main" val="1985505902"/>
                    </a:ext>
                  </a:extLst>
                </a:gridCol>
                <a:gridCol w="871904">
                  <a:extLst>
                    <a:ext uri="{9D8B030D-6E8A-4147-A177-3AD203B41FA5}">
                      <a16:colId xmlns:a16="http://schemas.microsoft.com/office/drawing/2014/main" val="1528250255"/>
                    </a:ext>
                  </a:extLst>
                </a:gridCol>
                <a:gridCol w="871904">
                  <a:extLst>
                    <a:ext uri="{9D8B030D-6E8A-4147-A177-3AD203B41FA5}">
                      <a16:colId xmlns:a16="http://schemas.microsoft.com/office/drawing/2014/main" val="3464387528"/>
                    </a:ext>
                  </a:extLst>
                </a:gridCol>
              </a:tblGrid>
              <a:tr h="224056">
                <a:tc gridSpan="4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002E59"/>
                          </a:solidFill>
                          <a:effectLst/>
                        </a:rPr>
                        <a:t>Hektarerträge ausgewählter Anbaukulturen im Zeitvergleich</a:t>
                      </a:r>
                      <a:endParaRPr lang="de-DE" sz="1100" b="1" i="0" u="none" strike="noStrike" dirty="0">
                        <a:solidFill>
                          <a:srgbClr val="002E59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4942"/>
                  </a:ext>
                </a:extLst>
              </a:tr>
              <a:tr h="224056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Kultur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2023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2024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2025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7638278"/>
                  </a:ext>
                </a:extLst>
              </a:tr>
              <a:tr h="2240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Hektarertrag in Dezitonnen </a:t>
                      </a: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(</a:t>
                      </a:r>
                      <a:r>
                        <a:rPr lang="de-DE" sz="1100" b="1" u="none" strike="noStrike" dirty="0" err="1">
                          <a:solidFill>
                            <a:srgbClr val="129CEA"/>
                          </a:solidFill>
                          <a:effectLst/>
                        </a:rPr>
                        <a:t>dt</a:t>
                      </a: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)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30210"/>
                  </a:ext>
                </a:extLst>
              </a:tr>
              <a:tr h="418238">
                <a:tc gridSpan="4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1: Ohne anderes Getreide zur Körner­gewinnung (zum Beispiel Hirse, Sorghum, Kanariensaat).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274588"/>
                  </a:ext>
                </a:extLst>
              </a:tr>
              <a:tr h="418238">
                <a:tc gridSpan="4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2: Hektarertrag und Erntemenge in Grünmasse (35% Trockenmasse).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248306"/>
                  </a:ext>
                </a:extLst>
              </a:tr>
              <a:tr h="64229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Getreide zur Körnergewinnung insgesamt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70,1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0" u="none" strike="noStrike" dirty="0">
                          <a:solidFill>
                            <a:srgbClr val="129CEA"/>
                          </a:solidFill>
                          <a:effectLst/>
                        </a:rPr>
                        <a:t>67,9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75,5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1865291972"/>
                  </a:ext>
                </a:extLst>
              </a:tr>
              <a:tr h="216587">
                <a:tc gridSpan="4"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darunter: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814955"/>
                  </a:ext>
                </a:extLst>
              </a:tr>
              <a:tr h="44811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Weizen zusammen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74,3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70,8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78,3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250516913"/>
                  </a:ext>
                </a:extLst>
              </a:tr>
              <a:tr h="418238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Roggen und Wintermeng­getreide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50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48,3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56,3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18145762"/>
                  </a:ext>
                </a:extLst>
              </a:tr>
              <a:tr h="27633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Gerste zusammen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68,2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63,9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74,4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2801261080"/>
                  </a:ext>
                </a:extLst>
              </a:tr>
              <a:tr h="25393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Hafer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32,4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44,6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49,9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10621264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9FBC8413-0E19-E050-06FB-25B5398B8DBA}"/>
              </a:ext>
            </a:extLst>
          </p:cNvPr>
          <p:cNvSpPr txBox="1"/>
          <p:nvPr/>
        </p:nvSpPr>
        <p:spPr>
          <a:xfrm>
            <a:off x="539552" y="5733256"/>
            <a:ext cx="4896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rgbClr val="129CEA"/>
                </a:solidFill>
              </a:rPr>
              <a:t>Quelle: Destatis, Anbauflächen, Hektarerträge und Erntemengen im Vergleich</a:t>
            </a:r>
          </a:p>
        </p:txBody>
      </p:sp>
    </p:spTree>
    <p:extLst>
      <p:ext uri="{BB962C8B-B14F-4D97-AF65-F5344CB8AC3E}">
        <p14:creationId xmlns:p14="http://schemas.microsoft.com/office/powerpoint/2010/main" val="338519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668EF1-C912-40D9-AA63-9057B0597C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39951" y="1348141"/>
            <a:ext cx="4710537" cy="928731"/>
          </a:xfrm>
        </p:spPr>
        <p:txBody>
          <a:bodyPr>
            <a:normAutofit fontScale="92500" lnSpcReduction="20000"/>
          </a:bodyPr>
          <a:lstStyle/>
          <a:p>
            <a:pPr marL="398463" lvl="2" indent="0">
              <a:buNone/>
            </a:pPr>
            <a:r>
              <a:rPr lang="de-DE" sz="2000" b="1" dirty="0">
                <a:solidFill>
                  <a:srgbClr val="129CEA"/>
                </a:solidFill>
              </a:rPr>
              <a:t>Karin Kutz Steuerberaterin</a:t>
            </a:r>
          </a:p>
          <a:p>
            <a:pPr marL="398463" lvl="2" indent="0">
              <a:buNone/>
            </a:pPr>
            <a:r>
              <a:rPr lang="de-DE" sz="2000" b="1" dirty="0">
                <a:solidFill>
                  <a:srgbClr val="129CEA"/>
                </a:solidFill>
              </a:rPr>
              <a:t>Fachberaterin für Internationales </a:t>
            </a:r>
          </a:p>
          <a:p>
            <a:pPr marL="398463" lvl="2" indent="0">
              <a:buNone/>
            </a:pPr>
            <a:r>
              <a:rPr lang="de-DE" sz="2000" b="1" dirty="0">
                <a:solidFill>
                  <a:srgbClr val="129CEA"/>
                </a:solidFill>
              </a:rPr>
              <a:t>Steuerrecht, </a:t>
            </a:r>
            <a:r>
              <a:rPr lang="de-DE" sz="2000" b="1" dirty="0" err="1">
                <a:solidFill>
                  <a:srgbClr val="129CEA"/>
                </a:solidFill>
              </a:rPr>
              <a:t>Wirtschaftsmediatorin</a:t>
            </a:r>
            <a:endParaRPr lang="de-DE" sz="2000" b="1" dirty="0">
              <a:solidFill>
                <a:srgbClr val="129CEA"/>
              </a:solidFill>
            </a:endParaRPr>
          </a:p>
          <a:p>
            <a:pPr marL="398463" lvl="2" indent="0">
              <a:buNone/>
            </a:pPr>
            <a:endParaRPr lang="de-DE" sz="2000" b="1" dirty="0">
              <a:solidFill>
                <a:srgbClr val="129CEA"/>
              </a:solidFill>
            </a:endParaRPr>
          </a:p>
          <a:p>
            <a:pPr marL="398463" lvl="2" indent="0">
              <a:buNone/>
            </a:pPr>
            <a:endParaRPr lang="de-DE" sz="2000" dirty="0"/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FD7A0DB-9B74-4BC9-BF8D-FB68EC5C4D7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09392" y="2492896"/>
            <a:ext cx="5102087" cy="3921538"/>
          </a:xfrm>
        </p:spPr>
        <p:txBody>
          <a:bodyPr>
            <a:normAutofit/>
          </a:bodyPr>
          <a:lstStyle/>
          <a:p>
            <a:pPr lvl="1">
              <a:buClr>
                <a:srgbClr val="002E59"/>
              </a:buClr>
              <a:buFont typeface="Wingdings" panose="05000000000000000000" pitchFamily="2" charset="2"/>
              <a:buChar char="Ø"/>
            </a:pPr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1" indent="0">
              <a:buClr>
                <a:srgbClr val="002E59"/>
              </a:buClr>
              <a:buNone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>
              <a:buClr>
                <a:srgbClr val="002E59"/>
              </a:buClr>
              <a:buFont typeface="Wingdings" panose="05000000000000000000" pitchFamily="2" charset="2"/>
              <a:buChar char="Ø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Energieunternehmen und Energiedienstleister</a:t>
            </a:r>
          </a:p>
          <a:p>
            <a:pPr lvl="1">
              <a:buClr>
                <a:srgbClr val="002E59"/>
              </a:buClr>
              <a:buFont typeface="Wingdings" panose="05000000000000000000" pitchFamily="2" charset="2"/>
              <a:buChar char="Ø"/>
            </a:pPr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002E59"/>
              </a:buClr>
              <a:buFont typeface="Wingdings" panose="05000000000000000000" pitchFamily="2" charset="2"/>
              <a:buChar char="Ø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Nachhaltigkeitstechnologien, Landwirtschaft, Start </a:t>
            </a:r>
            <a:r>
              <a:rPr lang="de-DE" sz="1300" dirty="0" err="1">
                <a:latin typeface="Verdana" panose="020B0604030504040204" pitchFamily="34" charset="0"/>
                <a:ea typeface="Verdana" panose="020B0604030504040204" pitchFamily="34" charset="0"/>
              </a:rPr>
              <a:t>Ups</a:t>
            </a:r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002E59"/>
              </a:buClr>
              <a:buFont typeface="Wingdings" panose="05000000000000000000" pitchFamily="2" charset="2"/>
              <a:buChar char="Ø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Grundstücksunternehmen </a:t>
            </a:r>
          </a:p>
          <a:p>
            <a:pPr lvl="1"/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Laufende steuerliche Beratung, betriebswirtschaftliche Beratung, Liquiditätsplanung und Risikomanagement, Finanzierungsberatung, Nachfolgeplanung, steuerlicher Rechtsschutz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sz="13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484784"/>
            <a:ext cx="323688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8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7F09-0519-1A76-EA67-84F99D473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CFBA8547-EB4B-F3DD-CA7D-1740DE536410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888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369A24-3E27-0CD0-FED8-3928A4C38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980728"/>
            <a:ext cx="2592288" cy="4619869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5B2D15B-D1AE-7C7C-5B56-4F6A1BAF1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42112"/>
              </p:ext>
            </p:extLst>
          </p:nvPr>
        </p:nvGraphicFramePr>
        <p:xfrm>
          <a:off x="611560" y="1772816"/>
          <a:ext cx="5040559" cy="37823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283">
                  <a:extLst>
                    <a:ext uri="{9D8B030D-6E8A-4147-A177-3AD203B41FA5}">
                      <a16:colId xmlns:a16="http://schemas.microsoft.com/office/drawing/2014/main" val="92043748"/>
                    </a:ext>
                  </a:extLst>
                </a:gridCol>
                <a:gridCol w="723525">
                  <a:extLst>
                    <a:ext uri="{9D8B030D-6E8A-4147-A177-3AD203B41FA5}">
                      <a16:colId xmlns:a16="http://schemas.microsoft.com/office/drawing/2014/main" val="2504061391"/>
                    </a:ext>
                  </a:extLst>
                </a:gridCol>
                <a:gridCol w="723525">
                  <a:extLst>
                    <a:ext uri="{9D8B030D-6E8A-4147-A177-3AD203B41FA5}">
                      <a16:colId xmlns:a16="http://schemas.microsoft.com/office/drawing/2014/main" val="3596489459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663654884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2375852635"/>
                    </a:ext>
                  </a:extLst>
                </a:gridCol>
              </a:tblGrid>
              <a:tr h="340020">
                <a:tc gridSpan="5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002E59"/>
                          </a:solidFill>
                          <a:effectLst/>
                        </a:rPr>
                        <a:t>Wie kann der Schatten den Ertrag verändern?</a:t>
                      </a:r>
                      <a:endParaRPr lang="de-DE" sz="1100" b="1" i="0" u="none" strike="noStrike" dirty="0">
                        <a:solidFill>
                          <a:srgbClr val="002E59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839791"/>
                  </a:ext>
                </a:extLst>
              </a:tr>
              <a:tr h="242872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 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ohne 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Schatten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Mitte der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Schatten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7401058"/>
                  </a:ext>
                </a:extLst>
              </a:tr>
              <a:tr h="2218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PV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vormittags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Parzelle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nachmittags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26623535"/>
                  </a:ext>
                </a:extLst>
              </a:tr>
              <a:tr h="32382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Ertrag (</a:t>
                      </a:r>
                      <a:r>
                        <a:rPr lang="de-DE" sz="1100" u="none" strike="noStrike" dirty="0" err="1">
                          <a:solidFill>
                            <a:srgbClr val="129CEA"/>
                          </a:solidFill>
                          <a:effectLst/>
                        </a:rPr>
                        <a:t>dt</a:t>
                      </a: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/ha) Erntejahr </a:t>
                      </a: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2024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96,5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84,8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93,5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89,4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3403768916"/>
                  </a:ext>
                </a:extLst>
              </a:tr>
              <a:tr h="31573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 Ertragsminderung auf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 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88%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97%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93%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3094309382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2847679"/>
                  </a:ext>
                </a:extLst>
              </a:tr>
              <a:tr h="435550">
                <a:tc gridSpan="3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Quelle: Prof Dr. Dieter Orzessek, </a:t>
                      </a:r>
                    </a:p>
                    <a:p>
                      <a:pPr algn="l" fontAlgn="b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Hochschule Sachsen-Anhalt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47547121"/>
                  </a:ext>
                </a:extLst>
              </a:tr>
              <a:tr h="24287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9524759"/>
                  </a:ext>
                </a:extLst>
              </a:tr>
              <a:tr h="242872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 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ohne 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Schatten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Mitte der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Schatten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31011405"/>
                  </a:ext>
                </a:extLst>
              </a:tr>
              <a:tr h="24287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PV*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vormittags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Parzelle</a:t>
                      </a:r>
                      <a:endParaRPr lang="de-DE" sz="1100" b="1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nachmittags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64688892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Ertrag (</a:t>
                      </a:r>
                      <a:r>
                        <a:rPr lang="de-DE" sz="1100" u="none" strike="noStrike" dirty="0" err="1">
                          <a:solidFill>
                            <a:srgbClr val="129CEA"/>
                          </a:solidFill>
                          <a:effectLst/>
                        </a:rPr>
                        <a:t>dt</a:t>
                      </a: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/ha) Erntejahr 2024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67,9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59,8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65,9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63,1</a:t>
                      </a: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1334016735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de-DE" sz="1100" u="none" strike="noStrike" dirty="0">
                          <a:solidFill>
                            <a:srgbClr val="129CEA"/>
                          </a:solidFill>
                          <a:effectLst/>
                        </a:rPr>
                        <a:t> Ertragsminderung auf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0" marR="635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u="none" strike="noStrike">
                          <a:solidFill>
                            <a:srgbClr val="129CEA"/>
                          </a:solidFill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88%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97%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tc>
                  <a:txBody>
                    <a:bodyPr/>
                    <a:lstStyle/>
                    <a:p>
                      <a:pPr algn="r" fontAlgn="t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93%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76200" marT="6350" marB="0"/>
                </a:tc>
                <a:extLst>
                  <a:ext uri="{0D108BD9-81ED-4DB2-BD59-A6C34878D82A}">
                    <a16:rowId xmlns:a16="http://schemas.microsoft.com/office/drawing/2014/main" val="1032465173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3678218"/>
                  </a:ext>
                </a:extLst>
              </a:tr>
              <a:tr h="2347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1100" b="1" u="none" strike="noStrike" dirty="0">
                          <a:solidFill>
                            <a:srgbClr val="129CEA"/>
                          </a:solidFill>
                          <a:effectLst/>
                        </a:rPr>
                        <a:t>*Quelle: Destatis</a:t>
                      </a:r>
                      <a:endParaRPr lang="de-DE" sz="1100" b="1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de-DE" sz="1100" b="0" i="0" u="none" strike="noStrike" dirty="0">
                        <a:solidFill>
                          <a:srgbClr val="129CEA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02167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66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8968-C1AF-D786-6587-29BCC6A5B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09729605-36A3-C2D2-6F47-3ED1D43BE78A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5085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800" b="1" dirty="0">
                <a:solidFill>
                  <a:srgbClr val="002E59"/>
                </a:solidFill>
                <a:ea typeface="ＭＳ Ｐゴシック" pitchFamily="34" charset="-128"/>
              </a:rPr>
              <a:t>Anzeigepflichten Grundsteuer „Spezial“</a:t>
            </a: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  <a:sym typeface="Wingdings" panose="05000000000000000000" pitchFamily="2" charset="2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  <a:sym typeface="Wingdings" panose="05000000000000000000" pitchFamily="2" charset="2"/>
              </a:rPr>
              <a:t>Befestigte Wirtschaftswege</a:t>
            </a: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  <a:sym typeface="Wingdings" panose="05000000000000000000" pitchFamily="2" charset="2"/>
              </a:rPr>
              <a:t>       sind der Hofstelle zuzurechnen</a:t>
            </a:r>
            <a:endParaRPr lang="de-DE" altLang="de-DE" sz="1400" b="1" dirty="0">
              <a:solidFill>
                <a:srgbClr val="129CEA"/>
              </a:solidFill>
              <a:ea typeface="ＭＳ Ｐゴシック" pitchFamily="34" charset="-128"/>
              <a:sym typeface="Wingdings" panose="05000000000000000000" pitchFamily="2" charset="2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00B050"/>
                </a:solidFill>
                <a:ea typeface="ＭＳ Ｐゴシック" pitchFamily="34" charset="-128"/>
              </a:rPr>
              <a:t>Befreiung nach § 4 Nr. 3a GrStG möglich, wenn es sich um öffentlich zugängliche Straßen und Wege handelt.                                                                                      </a:t>
            </a:r>
            <a:endParaRPr lang="de-DE" altLang="de-DE" sz="1400" b="1" dirty="0">
              <a:solidFill>
                <a:srgbClr val="00B050"/>
              </a:solidFill>
              <a:ea typeface="ＭＳ Ｐゴシック" pitchFamily="34" charset="-128"/>
            </a:endParaRPr>
          </a:p>
          <a:p>
            <a:pPr marL="88900" lvl="2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03685C-4788-AF98-5545-A60FD3CDE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735" y="1742335"/>
            <a:ext cx="289323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95536" y="1260475"/>
            <a:ext cx="8064896" cy="728365"/>
          </a:xfrm>
        </p:spPr>
        <p:txBody>
          <a:bodyPr/>
          <a:lstStyle/>
          <a:p>
            <a:pPr algn="ctr">
              <a:defRPr/>
            </a:pPr>
            <a:br>
              <a:rPr lang="de-DE" b="1" dirty="0"/>
            </a:br>
            <a:br>
              <a:rPr lang="de-DE" b="1" dirty="0"/>
            </a:br>
            <a:endParaRPr lang="de-DE" b="1" dirty="0"/>
          </a:p>
        </p:txBody>
      </p:sp>
      <p:sp>
        <p:nvSpPr>
          <p:cNvPr id="7172" name="Inhaltsplatzhalter 13"/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b="1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1" r="30051" b="10101"/>
          <a:stretch>
            <a:fillRect/>
          </a:stretch>
        </p:blipFill>
        <p:spPr bwMode="auto">
          <a:xfrm>
            <a:off x="3539777" y="1411177"/>
            <a:ext cx="17764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07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5"/>
          <p:cNvSpPr>
            <a:spLocks noGrp="1"/>
          </p:cNvSpPr>
          <p:nvPr>
            <p:ph type="title"/>
          </p:nvPr>
        </p:nvSpPr>
        <p:spPr bwMode="auto">
          <a:xfrm>
            <a:off x="539750" y="1052736"/>
            <a:ext cx="7543800" cy="37478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5400" b="1" dirty="0">
                <a:solidFill>
                  <a:srgbClr val="129CEA"/>
                </a:solidFill>
                <a:latin typeface="+mn-lt"/>
                <a:ea typeface="Arial Bold"/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77235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sz="2800" b="1" dirty="0"/>
              <a:t>Agenda</a:t>
            </a:r>
          </a:p>
        </p:txBody>
      </p:sp>
      <p:sp>
        <p:nvSpPr>
          <p:cNvPr id="7172" name="Inhaltsplatzhalter 13"/>
          <p:cNvSpPr>
            <a:spLocks noGrp="1"/>
          </p:cNvSpPr>
          <p:nvPr>
            <p:ph sz="quarter" idx="11"/>
          </p:nvPr>
        </p:nvSpPr>
        <p:spPr bwMode="auto">
          <a:xfrm>
            <a:off x="1907704" y="1772816"/>
            <a:ext cx="4420911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20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002E59"/>
                </a:solidFill>
                <a:ea typeface="ＭＳ Ｐゴシック" pitchFamily="34" charset="-128"/>
              </a:rPr>
              <a:t>Investitionsabzugsbetrag</a:t>
            </a: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20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002E59"/>
                </a:solidFill>
                <a:ea typeface="ＭＳ Ｐゴシック" pitchFamily="34" charset="-128"/>
              </a:rPr>
              <a:t>Steuerliche Stolperfallen in der Landwirtschaft</a:t>
            </a: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000" b="1" dirty="0">
                <a:solidFill>
                  <a:srgbClr val="002E59"/>
                </a:solidFill>
                <a:ea typeface="ＭＳ Ｐゴシック" pitchFamily="34" charset="-128"/>
              </a:rPr>
              <a:t>Grundsteuer </a:t>
            </a:r>
          </a:p>
          <a:p>
            <a:pPr marL="431800" lvl="1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28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88900" indent="0">
              <a:buClr>
                <a:srgbClr val="002E59"/>
              </a:buClr>
              <a:buSzPct val="90000"/>
              <a:buNone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 </a:t>
            </a: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437112"/>
            <a:ext cx="2232248" cy="153603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D33B926-4391-1860-A6F7-8ACB68DC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72816"/>
            <a:ext cx="242902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00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AF15-5975-1E43-AFD2-39C063F95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BAF26931-5110-365F-A34E-444F092A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Investitionsabzugsbetrag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E0AB8CBA-1E1A-0BBB-14AA-AAB68938BF3F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1907704" y="1772816"/>
            <a:ext cx="6408712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400" b="1" dirty="0">
                <a:solidFill>
                  <a:srgbClr val="002E59"/>
                </a:solidFill>
                <a:ea typeface="ＭＳ Ｐゴシック" pitchFamily="34" charset="-128"/>
              </a:rPr>
              <a:t>W</a:t>
            </a:r>
            <a:r>
              <a:rPr lang="de-DE" altLang="de-DE" b="1" dirty="0">
                <a:solidFill>
                  <a:srgbClr val="002E59"/>
                </a:solidFill>
                <a:ea typeface="ＭＳ Ｐゴシック" pitchFamily="34" charset="-128"/>
              </a:rPr>
              <a:t>as wird gefördert?</a:t>
            </a: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400" b="1" dirty="0">
                <a:solidFill>
                  <a:srgbClr val="002E59"/>
                </a:solidFill>
                <a:ea typeface="ＭＳ Ｐゴシック" pitchFamily="34" charset="-128"/>
              </a:rPr>
              <a:t>W</a:t>
            </a:r>
            <a:r>
              <a:rPr lang="de-DE" altLang="de-DE" b="1" dirty="0">
                <a:solidFill>
                  <a:srgbClr val="002E59"/>
                </a:solidFill>
                <a:ea typeface="ＭＳ Ｐゴシック" pitchFamily="34" charset="-128"/>
              </a:rPr>
              <a:t>er wird gefördert?</a:t>
            </a: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2400" b="1" dirty="0">
                <a:solidFill>
                  <a:srgbClr val="002E59"/>
                </a:solidFill>
                <a:ea typeface="ＭＳ Ｐゴシック" pitchFamily="34" charset="-128"/>
              </a:rPr>
              <a:t>W</a:t>
            </a:r>
            <a:r>
              <a:rPr lang="de-DE" altLang="de-DE" b="1" dirty="0">
                <a:solidFill>
                  <a:srgbClr val="002E59"/>
                </a:solidFill>
                <a:ea typeface="ＭＳ Ｐゴシック" pitchFamily="34" charset="-128"/>
              </a:rPr>
              <a:t>ie wird gefördert?</a:t>
            </a:r>
          </a:p>
          <a:p>
            <a:pPr marL="431800" indent="-34290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8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30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Investitionsabzugsbetrag</a:t>
            </a:r>
          </a:p>
        </p:txBody>
      </p:sp>
      <p:sp>
        <p:nvSpPr>
          <p:cNvPr id="7172" name="Inhaltsplatzhalter 13"/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Was wird gefördert?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Investitionen in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abnutzbare, bewegliche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Wirtschaftsgüter, die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in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inländischen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Betrieben/Betriebsstätten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ausschließlich oder fast ausschließlich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betrieblich genutzt werden,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um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steuerpflichtige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Einkünfte zu erzielen.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Dies gilt auch für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vermietete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Wirtschaftsgüter.</a:t>
            </a: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CC559F-0868-1DE1-E140-B6261928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242902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2DA1F-8E22-A847-A36D-EEDA4909F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374025E-A0D7-4ABD-3B59-97473329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Investitionsabzugsbetrag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76210D22-8523-8B48-B7AA-01AEF6B2FF58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88900" indent="0" algn="ctr">
              <a:buClr>
                <a:srgbClr val="002E59"/>
              </a:buClr>
              <a:buSzPct val="90000"/>
              <a:buNone/>
            </a:pPr>
            <a:endParaRPr lang="de-DE" altLang="de-DE" i="1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Wer wird gefördert?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Kleine und mittlere Betriebe,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deren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Gewinn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u="sng" dirty="0">
                <a:solidFill>
                  <a:srgbClr val="129CEA"/>
                </a:solidFill>
                <a:ea typeface="ＭＳ Ｐゴシック" pitchFamily="34" charset="-128"/>
              </a:rPr>
              <a:t>in dem Wirtschaftsjahr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, in dem die Abzüge vorgenommen werden sollen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u="sng" dirty="0">
                <a:solidFill>
                  <a:srgbClr val="129CEA"/>
                </a:solidFill>
                <a:ea typeface="ＭＳ Ｐゴシック" pitchFamily="34" charset="-128"/>
              </a:rPr>
              <a:t>vor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Abzug des Investitionsabzugsbetrages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200.000 €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nicht überschreitet.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  <a:p>
            <a:pPr marL="374650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dirty="0">
              <a:ea typeface="ＭＳ Ｐゴシック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E90F7B-5734-F638-E08B-F98E13612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242902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4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B380C-12F3-BE17-8087-72BCC9A80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F427A89-8FB9-0498-AC3E-84ED8B2B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Investitionsabzugsbetrag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59446046-DBD6-FC11-967F-2AE5EC1AF43C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Wie wird gefördert?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Bis zu 50 % der geplanten Anschaffungskosten können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bereits drei Jahre vor der Investition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gewinnmindernd abgezogen werden.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Der Abzug darf auch zu einem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Verlust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 führen.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Die absolute Höhe des Investitionsabzugsbetrages ist für das laufende und die drei vorherigen Wirtschaftsjahre in der Summe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auf insgesamt 200.000 € beschränkt.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Die Investition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muss bis zum Ende des dritten Wirtschaftsjahres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, das auf das Wirtschaftsjahr der Inanspruchnahme des Investitionsabzugsbetrages folgt, durchgeführt werden.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D1100A-6D77-7153-4419-F42847EB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242902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9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093D7-E187-F446-578F-28B4D0371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21D709E6-A5B9-CF4A-72BC-226AAC60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/>
              <a:t>Investitionsabzugsbetrag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8C68950B-5ABC-6BF7-2CF1-47B70670C2FF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002E59"/>
                </a:solidFill>
                <a:ea typeface="ＭＳ Ｐゴシック" pitchFamily="34" charset="-128"/>
              </a:rPr>
              <a:t>Wie wird gefördert?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129CEA"/>
                </a:solidFill>
              </a:rPr>
              <a:t>Daneben</a:t>
            </a:r>
            <a:r>
              <a:rPr lang="de-DE" sz="1400" dirty="0">
                <a:solidFill>
                  <a:srgbClr val="129CEA"/>
                </a:solidFill>
              </a:rPr>
              <a:t> ist eine </a:t>
            </a:r>
            <a:r>
              <a:rPr lang="de-DE" sz="1400" b="1" dirty="0">
                <a:solidFill>
                  <a:srgbClr val="129CEA"/>
                </a:solidFill>
              </a:rPr>
              <a:t>Sonderabschreibung </a:t>
            </a:r>
            <a:r>
              <a:rPr lang="de-DE" sz="1400" dirty="0">
                <a:solidFill>
                  <a:srgbClr val="129CEA"/>
                </a:solidFill>
              </a:rPr>
              <a:t>im Jahr der Investition und in den folgenden vier Jahren möglich.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Die Sonderabschreibung beträgt </a:t>
            </a:r>
            <a:r>
              <a:rPr lang="de-DE" sz="1400" b="1" dirty="0">
                <a:solidFill>
                  <a:srgbClr val="129CEA"/>
                </a:solidFill>
              </a:rPr>
              <a:t>20 %</a:t>
            </a:r>
            <a:r>
              <a:rPr lang="de-DE" sz="1400" dirty="0">
                <a:solidFill>
                  <a:srgbClr val="129CEA"/>
                </a:solidFill>
              </a:rPr>
              <a:t> und wird </a:t>
            </a:r>
            <a:r>
              <a:rPr lang="de-DE" sz="1400" b="1" dirty="0">
                <a:solidFill>
                  <a:srgbClr val="129CEA"/>
                </a:solidFill>
              </a:rPr>
              <a:t>zusätzlich</a:t>
            </a:r>
            <a:r>
              <a:rPr lang="de-DE" sz="1400" dirty="0">
                <a:solidFill>
                  <a:srgbClr val="129CEA"/>
                </a:solidFill>
              </a:rPr>
              <a:t> zur regulären Abschreibung gewährt.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Die Sonderabschreibung ist </a:t>
            </a:r>
            <a:r>
              <a:rPr lang="de-DE" sz="1400" b="1" dirty="0">
                <a:solidFill>
                  <a:srgbClr val="129CEA"/>
                </a:solidFill>
              </a:rPr>
              <a:t>unabhängig</a:t>
            </a:r>
            <a:r>
              <a:rPr lang="de-DE" sz="1400" dirty="0">
                <a:solidFill>
                  <a:srgbClr val="129CEA"/>
                </a:solidFill>
              </a:rPr>
              <a:t> von der vorherigen Bildung eines Investitionsabzugsbetrages.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Bei Bildung eines Investitionsabzugsbetrages wird die Bemessungsgrundlage für die Sonderabschreibung jedoch entsprechend </a:t>
            </a:r>
            <a:r>
              <a:rPr lang="de-DE" sz="1400" b="1" dirty="0">
                <a:solidFill>
                  <a:srgbClr val="129CEA"/>
                </a:solidFill>
              </a:rPr>
              <a:t>gekürzt.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Die Sonderabschreibung kann nur in Anspruch genommen werden, wenn im </a:t>
            </a:r>
            <a:r>
              <a:rPr lang="de-DE" sz="1400" b="1" u="sng" dirty="0">
                <a:solidFill>
                  <a:srgbClr val="129CEA"/>
                </a:solidFill>
              </a:rPr>
              <a:t>Wirtschaftsjahr vor der Anschaffung </a:t>
            </a:r>
            <a:r>
              <a:rPr lang="de-DE" sz="1400" dirty="0">
                <a:solidFill>
                  <a:srgbClr val="129CEA"/>
                </a:solidFill>
              </a:rPr>
              <a:t>die Gewinngrenze von 200.000 € nicht überschritten wurde.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dirty="0">
              <a:solidFill>
                <a:srgbClr val="129CEA"/>
              </a:solidFill>
              <a:ea typeface="ＭＳ Ｐゴシック" pitchFamily="34" charset="-128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0F2F36-D42C-896E-EA4D-2E93135A9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112"/>
            <a:ext cx="242902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3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8BF2-ABC0-30FD-02B7-C0F0A49E5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B1235D3A-00EE-94CC-6C63-E3E5568F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412776"/>
            <a:ext cx="8352928" cy="576064"/>
          </a:xfrm>
        </p:spPr>
        <p:txBody>
          <a:bodyPr/>
          <a:lstStyle/>
          <a:p>
            <a:pPr algn="ctr">
              <a:defRPr/>
            </a:pPr>
            <a:r>
              <a:rPr lang="de-DE" b="1" dirty="0">
                <a:solidFill>
                  <a:srgbClr val="FF0000"/>
                </a:solidFill>
              </a:rPr>
              <a:t>Stolperfallen</a:t>
            </a:r>
          </a:p>
        </p:txBody>
      </p:sp>
      <p:sp>
        <p:nvSpPr>
          <p:cNvPr id="7172" name="Inhaltsplatzhalter 13">
            <a:extLst>
              <a:ext uri="{FF2B5EF4-FFF2-40B4-BE49-F238E27FC236}">
                <a16:creationId xmlns:a16="http://schemas.microsoft.com/office/drawing/2014/main" id="{6950B2A0-C505-8BD4-3F3C-B810088B58E0}"/>
              </a:ext>
            </a:extLst>
          </p:cNvPr>
          <p:cNvSpPr>
            <a:spLocks noGrp="1"/>
          </p:cNvSpPr>
          <p:nvPr>
            <p:ph sz="quarter" idx="11"/>
          </p:nvPr>
        </p:nvSpPr>
        <p:spPr bwMode="auto">
          <a:xfrm>
            <a:off x="251520" y="1772816"/>
            <a:ext cx="5472608" cy="326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altLang="de-DE" sz="1400" b="1" dirty="0">
              <a:solidFill>
                <a:srgbClr val="002E59"/>
              </a:solidFill>
              <a:ea typeface="ＭＳ Ｐゴシック" pitchFamily="34" charset="-128"/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FF0000"/>
                </a:solidFill>
              </a:rPr>
              <a:t>Energieerzeugung durch Solarkraft ist keine landwirtschaftliche Urproduktion</a:t>
            </a:r>
            <a:r>
              <a:rPr lang="de-DE" sz="1400" dirty="0">
                <a:solidFill>
                  <a:srgbClr val="FF0000"/>
                </a:solidFill>
              </a:rPr>
              <a:t>.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FF0000"/>
              </a:solidFill>
            </a:endParaRP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sz="1400" dirty="0">
                <a:solidFill>
                  <a:srgbClr val="129CEA"/>
                </a:solidFill>
              </a:rPr>
              <a:t>Bei Dachflächenanlagen ist grundsätzlich der Steuerfreiheit nach §3 Nr. 72 EStG zu prüfen. 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Freiflächenanlagen </a:t>
            </a: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als Energieflächen?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„Außerlandwirtschaftliche“ Nutzung,</a:t>
            </a:r>
          </a:p>
          <a:p>
            <a:pPr marL="374650" lvl="2" indent="-285750">
              <a:buClr>
                <a:srgbClr val="002E59"/>
              </a:buClr>
              <a:buSzPct val="90000"/>
              <a:buFont typeface="Wingdings" panose="05000000000000000000" pitchFamily="2" charset="2"/>
              <a:buChar char="Ø"/>
            </a:pPr>
            <a:r>
              <a:rPr lang="de-DE" altLang="de-DE" sz="1400" dirty="0">
                <a:solidFill>
                  <a:srgbClr val="129CEA"/>
                </a:solidFill>
                <a:ea typeface="ＭＳ Ｐゴシック" pitchFamily="34" charset="-128"/>
              </a:rPr>
              <a:t>gilt auch für </a:t>
            </a:r>
            <a:r>
              <a:rPr lang="de-DE" altLang="de-DE" sz="1400" b="1" dirty="0">
                <a:solidFill>
                  <a:srgbClr val="129CEA"/>
                </a:solidFill>
                <a:ea typeface="ＭＳ Ｐゴシック" pitchFamily="34" charset="-128"/>
              </a:rPr>
              <a:t>verpachtete Grundstücke.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60F8E6-9DA5-A1FC-4E04-28D8D57C4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2" y="3125430"/>
            <a:ext cx="2232248" cy="15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421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Benutzerdefiniert 1">
      <a:dk1>
        <a:sysClr val="windowText" lastClr="000000"/>
      </a:dk1>
      <a:lt1>
        <a:sysClr val="window" lastClr="FFFFFF"/>
      </a:lt1>
      <a:dk2>
        <a:srgbClr val="850126"/>
      </a:dk2>
      <a:lt2>
        <a:srgbClr val="FFFFFF"/>
      </a:lt2>
      <a:accent1>
        <a:srgbClr val="850126"/>
      </a:accent1>
      <a:accent2>
        <a:srgbClr val="C7C6C7"/>
      </a:accent2>
      <a:accent3>
        <a:srgbClr val="129CEA"/>
      </a:accent3>
      <a:accent4>
        <a:srgbClr val="0A5B85"/>
      </a:accent4>
      <a:accent5>
        <a:srgbClr val="9E8B0A"/>
      </a:accent5>
      <a:accent6>
        <a:srgbClr val="E23616"/>
      </a:accent6>
      <a:hlink>
        <a:srgbClr val="850126"/>
      </a:hlink>
      <a:folHlink>
        <a:srgbClr val="C67079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1095</Words>
  <Application>Microsoft Office PowerPoint</Application>
  <PresentationFormat>Bildschirmpräsentation (4:3)</PresentationFormat>
  <Paragraphs>255</Paragraphs>
  <Slides>23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MS PGothic</vt:lpstr>
      <vt:lpstr>Aptos Narrow</vt:lpstr>
      <vt:lpstr>Arial</vt:lpstr>
      <vt:lpstr>Arial Bold</vt:lpstr>
      <vt:lpstr>Calibri</vt:lpstr>
      <vt:lpstr>Franklin Gothic Book</vt:lpstr>
      <vt:lpstr>Lucida Grande</vt:lpstr>
      <vt:lpstr>Verdana</vt:lpstr>
      <vt:lpstr>Wingdings</vt:lpstr>
      <vt:lpstr>Benutzerdefiniertes Design</vt:lpstr>
      <vt:lpstr>Office-Design</vt:lpstr>
      <vt:lpstr>  </vt:lpstr>
      <vt:lpstr>PowerPoint-Präsentation</vt:lpstr>
      <vt:lpstr>Agenda</vt:lpstr>
      <vt:lpstr>Investitionsabzugsbetrag</vt:lpstr>
      <vt:lpstr>Investitionsabzugsbetrag</vt:lpstr>
      <vt:lpstr>Investitionsabzugsbetrag</vt:lpstr>
      <vt:lpstr>Investitionsabzugsbetrag</vt:lpstr>
      <vt:lpstr>Investitionsabzugsbetrag</vt:lpstr>
      <vt:lpstr>Stolperfallen</vt:lpstr>
      <vt:lpstr>Stolperfallen</vt:lpstr>
      <vt:lpstr>Stolperfallen</vt:lpstr>
      <vt:lpstr>Stolperfallen</vt:lpstr>
      <vt:lpstr>Stolperfallen</vt:lpstr>
      <vt:lpstr>Stolperfallen</vt:lpstr>
      <vt:lpstr>Stolperfallen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Kutz, Karin</cp:lastModifiedBy>
  <cp:revision>5</cp:revision>
  <dcterms:created xsi:type="dcterms:W3CDTF">2019-11-01T11:29:20Z</dcterms:created>
  <dcterms:modified xsi:type="dcterms:W3CDTF">2026-06-09T10:45:09Z</dcterms:modified>
</cp:coreProperties>
</file>