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96" r:id="rId2"/>
    <p:sldMasterId id="2147483703" r:id="rId3"/>
    <p:sldMasterId id="2147483684" r:id="rId4"/>
  </p:sldMasterIdLst>
  <p:notesMasterIdLst>
    <p:notesMasterId r:id="rId39"/>
  </p:notesMasterIdLst>
  <p:handoutMasterIdLst>
    <p:handoutMasterId r:id="rId40"/>
  </p:handoutMasterIdLst>
  <p:sldIdLst>
    <p:sldId id="1353" r:id="rId5"/>
    <p:sldId id="1359" r:id="rId6"/>
    <p:sldId id="1128" r:id="rId7"/>
    <p:sldId id="1292" r:id="rId8"/>
    <p:sldId id="1056" r:id="rId9"/>
    <p:sldId id="1224" r:id="rId10"/>
    <p:sldId id="1354" r:id="rId11"/>
    <p:sldId id="1266" r:id="rId12"/>
    <p:sldId id="1356" r:id="rId13"/>
    <p:sldId id="1108" r:id="rId14"/>
    <p:sldId id="1107" r:id="rId15"/>
    <p:sldId id="1109" r:id="rId16"/>
    <p:sldId id="1110" r:id="rId17"/>
    <p:sldId id="1111" r:id="rId18"/>
    <p:sldId id="811" r:id="rId19"/>
    <p:sldId id="1313" r:id="rId20"/>
    <p:sldId id="841" r:id="rId21"/>
    <p:sldId id="1357" r:id="rId22"/>
    <p:sldId id="1259" r:id="rId23"/>
    <p:sldId id="1260" r:id="rId24"/>
    <p:sldId id="1261" r:id="rId25"/>
    <p:sldId id="1262" r:id="rId26"/>
    <p:sldId id="1263" r:id="rId27"/>
    <p:sldId id="1264" r:id="rId28"/>
    <p:sldId id="1208" r:id="rId29"/>
    <p:sldId id="1232" r:id="rId30"/>
    <p:sldId id="1296" r:id="rId31"/>
    <p:sldId id="1223" r:id="rId32"/>
    <p:sldId id="1315" r:id="rId33"/>
    <p:sldId id="1233" r:id="rId34"/>
    <p:sldId id="1358" r:id="rId35"/>
    <p:sldId id="1314" r:id="rId36"/>
    <p:sldId id="933" r:id="rId37"/>
    <p:sldId id="1225" r:id="rId38"/>
  </p:sldIdLst>
  <p:sldSz cx="9144000" cy="5143500" type="screen16x9"/>
  <p:notesSz cx="9928225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orient="horz" pos="2781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711">
          <p15:clr>
            <a:srgbClr val="A4A3A4"/>
          </p15:clr>
        </p15:guide>
        <p15:guide id="6" orient="horz" pos="2785">
          <p15:clr>
            <a:srgbClr val="A4A3A4"/>
          </p15:clr>
        </p15:guide>
        <p15:guide id="7" pos="2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FF"/>
    <a:srgbClr val="E17D00"/>
    <a:srgbClr val="EEB500"/>
    <a:srgbClr val="CC0066"/>
    <a:srgbClr val="DAA600"/>
    <a:srgbClr val="FF0066"/>
    <a:srgbClr val="008CD2"/>
    <a:srgbClr val="00AAAA"/>
    <a:srgbClr val="E10219"/>
    <a:srgbClr val="AF0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2" autoAdjust="0"/>
    <p:restoredTop sz="85311" autoAdjust="0"/>
  </p:normalViewPr>
  <p:slideViewPr>
    <p:cSldViewPr snapToGrid="0" snapToObjects="1">
      <p:cViewPr varScale="1">
        <p:scale>
          <a:sx n="127" d="100"/>
          <a:sy n="127" d="100"/>
        </p:scale>
        <p:origin x="1134" y="108"/>
      </p:cViewPr>
      <p:guideLst>
        <p:guide orient="horz" pos="713"/>
        <p:guide orient="horz" pos="2781"/>
        <p:guide pos="226"/>
        <p:guide pos="5534"/>
        <p:guide orient="horz" pos="711"/>
        <p:guide orient="horz" pos="2785"/>
        <p:guide pos="230"/>
      </p:guideLst>
    </p:cSldViewPr>
  </p:slideViewPr>
  <p:outlineViewPr>
    <p:cViewPr>
      <p:scale>
        <a:sx n="33" d="100"/>
        <a:sy n="33" d="100"/>
      </p:scale>
      <p:origin x="0" y="1435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722E9-6DCE-4201-8B95-B327C6EEA894}" type="datetimeFigureOut">
              <a:rPr lang="de-DE" smtClean="0"/>
              <a:t>05.06.2026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249CB-3283-4D88-99A9-2A3951E5F0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90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26D7E-6EA3-4F2D-BE94-EAA87D4EB8CD}" type="datetimeFigureOut">
              <a:rPr lang="de-DE" smtClean="0"/>
              <a:pPr/>
              <a:t>05.06.2026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A562C-CF5F-498A-A34C-F7FA9804374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15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847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56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81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Schwankungsbereich von 8.500 €/ha/Jahr bis 80.000 €/ha/Jahr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06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Kurz: Thünen-Institut</a:t>
            </a:r>
          </a:p>
          <a:p>
            <a:r>
              <a:rPr lang="de-DE" dirty="0"/>
              <a:t>Angegliedert an das BMEL</a:t>
            </a:r>
          </a:p>
          <a:p>
            <a:r>
              <a:rPr lang="de-DE" dirty="0"/>
              <a:t>Mantra: Felder, Wälder, Meere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36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0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89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953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Perspektive von landwirtschaftlichen Betrieben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70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73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6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36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gif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-13648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8984" y="750426"/>
            <a:ext cx="8398971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 des Vortrags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58775" y="2047815"/>
            <a:ext cx="8426450" cy="27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58775" y="4741863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7465" y="4741863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575" y="4741515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D44C26-119D-4D3B-8742-E93A56AE5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39" y="2048301"/>
            <a:ext cx="4532646" cy="2692866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8984" y="1572323"/>
            <a:ext cx="8416660" cy="181904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Jonas Böhm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8984" y="1754427"/>
            <a:ext cx="8416241" cy="154438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 für Betriebswirtschaft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77329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16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39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8983" y="1074839"/>
            <a:ext cx="8416241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00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Untertitel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5E17EE-7DB2-4522-91B5-60A7ADF773BE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jeson</a:t>
            </a:r>
            <a:r>
              <a:rPr lang="de-DE" sz="600" dirty="0">
                <a:solidFill>
                  <a:schemeClr val="tx2"/>
                </a:solidFill>
              </a:rPr>
              <a:t> - stock.adobe.com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BD067-6A13-4B84-8F18-D0384A381BC3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ValentinValkov</a:t>
            </a:r>
            <a:r>
              <a:rPr lang="de-DE" sz="600" dirty="0">
                <a:solidFill>
                  <a:schemeClr val="tx2"/>
                </a:solidFill>
              </a:rPr>
              <a:t>   - stock.adobe.com</a:t>
            </a:r>
          </a:p>
        </p:txBody>
      </p:sp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AC6A3D93-9BD7-4AB6-9BFF-7EECD45E5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 b="18175"/>
          <a:stretch>
            <a:fillRect/>
          </a:stretch>
        </p:blipFill>
        <p:spPr>
          <a:xfrm>
            <a:off x="3168003" y="2052289"/>
            <a:ext cx="5617641" cy="2679040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471C8BD3-7724-423C-BAD0-742B6315A1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712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67804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E5BEEB-50DB-46F9-9A07-AAA6875B0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90" y="2052638"/>
            <a:ext cx="5080184" cy="267900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2E08BFC-AD9B-4BC7-ADB6-FBDE677B4A08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Fly and Dive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67804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629D99-398B-4C85-9687-9BDE686ED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5" y="2052289"/>
            <a:ext cx="7318327" cy="268120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BFBD067-6A13-4B84-8F18-D0384A381BC3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jeson</a:t>
            </a:r>
            <a:r>
              <a:rPr lang="de-DE" sz="600" dirty="0">
                <a:solidFill>
                  <a:schemeClr val="tx2"/>
                </a:solidFill>
              </a:rPr>
              <a:t> - stock.adobe.com </a:t>
            </a:r>
          </a:p>
        </p:txBody>
      </p:sp>
    </p:spTree>
    <p:extLst>
      <p:ext uri="{BB962C8B-B14F-4D97-AF65-F5344CB8AC3E}">
        <p14:creationId xmlns:p14="http://schemas.microsoft.com/office/powerpoint/2010/main" val="2117900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67804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BD067-6A13-4B84-8F18-D0384A381BC3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ValentinValkov</a:t>
            </a:r>
            <a:r>
              <a:rPr lang="de-DE" sz="600" dirty="0">
                <a:solidFill>
                  <a:schemeClr val="tx2"/>
                </a:solidFill>
              </a:rPr>
              <a:t>   - stock.adobe.com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2CFBDF-05EA-492A-9612-53F5E597C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75" y="2052638"/>
            <a:ext cx="3575006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81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Rechteck 15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60000" y="4732338"/>
            <a:ext cx="2808000" cy="411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8000" y="4732338"/>
            <a:ext cx="2808000" cy="4111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000" y="4732338"/>
            <a:ext cx="2808000" cy="411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9" name="Bildplatzhalter 22">
            <a:extLst>
              <a:ext uri="{FF2B5EF4-FFF2-40B4-BE49-F238E27FC236}">
                <a16:creationId xmlns:a16="http://schemas.microsoft.com/office/drawing/2014/main" id="{B0F6D8E9-4F82-41AA-BB36-EF9D65BDE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r="10701"/>
          <a:stretch>
            <a:fillRect/>
          </a:stretch>
        </p:blipFill>
        <p:spPr>
          <a:xfrm>
            <a:off x="5976650" y="2052290"/>
            <a:ext cx="2808575" cy="2679352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2583" y="1565650"/>
            <a:ext cx="4185564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jonas.boehm@thuenen.de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9129" y="1765772"/>
            <a:ext cx="839897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 für Betriebswirtschaft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558063" y="1565650"/>
            <a:ext cx="422716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www.thuenen.de</a:t>
            </a:r>
          </a:p>
        </p:txBody>
      </p:sp>
      <p:pic>
        <p:nvPicPr>
          <p:cNvPr id="28" name="Bildplatzhalter 20">
            <a:extLst>
              <a:ext uri="{FF2B5EF4-FFF2-40B4-BE49-F238E27FC236}">
                <a16:creationId xmlns:a16="http://schemas.microsoft.com/office/drawing/2014/main" id="{35611EE5-8118-486E-ACF6-2224FF112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15067"/>
          <a:stretch>
            <a:fillRect/>
          </a:stretch>
        </p:blipFill>
        <p:spPr>
          <a:xfrm>
            <a:off x="3168002" y="2052986"/>
            <a:ext cx="2808575" cy="2679352"/>
          </a:xfrm>
          <a:prstGeom prst="rect">
            <a:avLst/>
          </a:prstGeom>
        </p:spPr>
      </p:pic>
      <p:pic>
        <p:nvPicPr>
          <p:cNvPr id="27" name="Bildplatzhalter 18">
            <a:extLst>
              <a:ext uri="{FF2B5EF4-FFF2-40B4-BE49-F238E27FC236}">
                <a16:creationId xmlns:a16="http://schemas.microsoft.com/office/drawing/2014/main" id="{44BBC60D-CF64-4C8C-BD7A-7CD1D76801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5047"/>
          <a:stretch>
            <a:fillRect/>
          </a:stretch>
        </p:blipFill>
        <p:spPr>
          <a:xfrm>
            <a:off x="359019" y="2052638"/>
            <a:ext cx="2808575" cy="2679352"/>
          </a:xfrm>
          <a:prstGeom prst="rect">
            <a:avLst/>
          </a:prstGeom>
        </p:spPr>
      </p:pic>
      <p:sp>
        <p:nvSpPr>
          <p:cNvPr id="22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59532" y="740901"/>
            <a:ext cx="8408423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2550" b="1" kern="1200" baseline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354897" y="1017689"/>
            <a:ext cx="8408423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2550" baseline="0"/>
            </a:lvl1pPr>
          </a:lstStyle>
          <a:p>
            <a:r>
              <a:rPr lang="de-DE" dirty="0"/>
              <a:t>Für weitere Informationen stehe ich Ihnen gerne zur Verfügung</a:t>
            </a:r>
          </a:p>
        </p:txBody>
      </p:sp>
      <p:pic>
        <p:nvPicPr>
          <p:cNvPr id="2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71234417-EB01-4D81-9292-446EC27815C0}"/>
              </a:ext>
            </a:extLst>
          </p:cNvPr>
          <p:cNvSpPr txBox="1"/>
          <p:nvPr userDrawn="1"/>
        </p:nvSpPr>
        <p:spPr>
          <a:xfrm>
            <a:off x="3197113" y="4751807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jeson</a:t>
            </a:r>
            <a:r>
              <a:rPr lang="en-US" sz="600" dirty="0">
                <a:solidFill>
                  <a:schemeClr val="tx2"/>
                </a:solidFill>
              </a:rPr>
              <a:t>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7E85264-4E6B-4930-86B2-4A5BE94CCD04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ValentinValkov</a:t>
            </a:r>
            <a:r>
              <a:rPr lang="de-DE" sz="600" dirty="0">
                <a:solidFill>
                  <a:schemeClr val="tx2"/>
                </a:solidFill>
              </a:rPr>
              <a:t>   - stock.adobe.com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0AA5B6B-E529-4F17-BCE2-BE064F21A6BE}"/>
              </a:ext>
            </a:extLst>
          </p:cNvPr>
          <p:cNvSpPr txBox="1"/>
          <p:nvPr userDrawn="1"/>
        </p:nvSpPr>
        <p:spPr>
          <a:xfrm>
            <a:off x="389113" y="4751807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bevisphoto</a:t>
            </a:r>
            <a:r>
              <a:rPr lang="en-US" sz="600" dirty="0">
                <a:solidFill>
                  <a:schemeClr val="tx2"/>
                </a:solidFill>
              </a:rPr>
              <a:t>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8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56750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0000" y="1080000"/>
            <a:ext cx="5544000" cy="33291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>
          <a:xfrm>
            <a:off x="360000" y="4860000"/>
            <a:ext cx="972000" cy="202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XX.XX.201X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>
          <a:xfrm>
            <a:off x="1548000" y="4860000"/>
            <a:ext cx="5544000" cy="27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 der Veranstaltung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>
          <a:xfrm>
            <a:off x="360000" y="4725000"/>
            <a:ext cx="972000" cy="16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6DCA0D67-1F4F-4F3C-96B3-530FDDDCDFD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5444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131094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1533491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131094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271844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8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1131094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306752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F403E905-5C16-4490-AD5D-C662E27927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42" y="4757558"/>
            <a:ext cx="1908313" cy="385942"/>
          </a:xfrm>
        </p:spPr>
        <p:txBody>
          <a:bodyPr/>
          <a:lstStyle>
            <a:lvl1pPr>
              <a:lnSpc>
                <a:spcPct val="100000"/>
              </a:lnSpc>
              <a:defRPr sz="900"/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541945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6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3992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5988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1285405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6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3992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5988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2231951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6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3992">
              <a:lnSpc>
                <a:spcPct val="100000"/>
              </a:lnSpc>
              <a:spcAft>
                <a:spcPts val="450"/>
              </a:spcAft>
              <a:defRPr sz="1800" b="0"/>
            </a:lvl2pPr>
            <a:lvl3pPr marL="485988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393179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-13648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8984" y="750426"/>
            <a:ext cx="8398971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 des Vortrags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58775" y="2047815"/>
            <a:ext cx="8426450" cy="270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58775" y="4741863"/>
            <a:ext cx="2809069" cy="4111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7465" y="4741863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575" y="4741515"/>
            <a:ext cx="2809069" cy="4111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47503"/>
            <a:ext cx="5617641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8984" y="1572323"/>
            <a:ext cx="8416660" cy="181904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Jonas Böhm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8984" y="1754427"/>
            <a:ext cx="8416241" cy="154438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 Institute </a:t>
            </a:r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of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Farm Economics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77329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16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39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8983" y="1074839"/>
            <a:ext cx="8416241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00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909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buClr>
                <a:schemeClr val="accent4"/>
              </a:buClr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DCACC3E-9712-4FA6-AA4E-2DCF6320AB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9" y="4757558"/>
            <a:ext cx="1908313" cy="385942"/>
          </a:xfrm>
        </p:spPr>
        <p:txBody>
          <a:bodyPr/>
          <a:lstStyle>
            <a:lvl1pPr>
              <a:lnSpc>
                <a:spcPct val="100000"/>
              </a:lnSpc>
              <a:defRPr sz="900"/>
            </a:lvl1pPr>
          </a:lstStyle>
          <a:p>
            <a:pPr lvl="0"/>
            <a:r>
              <a:rPr lang="de-DE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39743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130013"/>
            <a:ext cx="4104000" cy="20088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131095"/>
            <a:ext cx="4104000" cy="3278006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197644"/>
            <a:ext cx="4104000" cy="166712"/>
          </a:xfrm>
        </p:spPr>
        <p:txBody>
          <a:bodyPr>
            <a:sp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1772309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1540"/>
            <a:ext cx="8424000" cy="272956"/>
          </a:xfrm>
        </p:spPr>
        <p:txBody>
          <a:bodyPr/>
          <a:lstStyle>
            <a:lvl1pPr>
              <a:defRPr sz="2500" baseline="0"/>
            </a:lvl1pPr>
          </a:lstStyle>
          <a:p>
            <a:r>
              <a:rPr lang="de-DE" dirty="0"/>
              <a:t>Headline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16760"/>
            <a:ext cx="8424862" cy="320219"/>
          </a:xfrm>
        </p:spPr>
        <p:txBody>
          <a:bodyPr anchor="b" anchorCtr="0"/>
          <a:lstStyle>
            <a:lvl1pPr>
              <a:lnSpc>
                <a:spcPts val="2625"/>
              </a:lnSpc>
              <a:spcAft>
                <a:spcPts val="0"/>
              </a:spcAft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die zweite Zeile der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131095"/>
            <a:ext cx="5544000" cy="3278006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127397"/>
            <a:ext cx="2667600" cy="2767500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956344"/>
            <a:ext cx="2667600" cy="540000"/>
          </a:xfrm>
        </p:spPr>
        <p:txBody>
          <a:bodyPr>
            <a:no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407365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Gliederung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B4E851-BED5-4AF6-AB3E-DC8703576873}"/>
              </a:ext>
            </a:extLst>
          </p:cNvPr>
          <p:cNvSpPr txBox="1"/>
          <p:nvPr userDrawn="1"/>
        </p:nvSpPr>
        <p:spPr>
          <a:xfrm>
            <a:off x="353960" y="2066587"/>
            <a:ext cx="2813505" cy="2665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14" name="Picture 1028" descr="agri_benchmark_logo_5cm">
            <a:extLst>
              <a:ext uri="{FF2B5EF4-FFF2-40B4-BE49-F238E27FC236}">
                <a16:creationId xmlns:a16="http://schemas.microsoft.com/office/drawing/2014/main" id="{B2F60167-2789-4204-AF9C-93A83F33E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1DAF8B7-B9A8-43F6-8417-26438B4F6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6E575D-39EE-4896-9463-C97372A305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472" y="2160275"/>
            <a:ext cx="8170172" cy="2571365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000">
                <a:solidFill>
                  <a:schemeClr val="bg2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784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52638"/>
            <a:ext cx="5617641" cy="26790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63B482-C748-42B7-A27F-CA2DFB32A918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Fly and Dive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B4E851-BED5-4AF6-AB3E-DC8703576873}"/>
              </a:ext>
            </a:extLst>
          </p:cNvPr>
          <p:cNvSpPr txBox="1"/>
          <p:nvPr userDrawn="1"/>
        </p:nvSpPr>
        <p:spPr>
          <a:xfrm>
            <a:off x="353960" y="2065890"/>
            <a:ext cx="2813505" cy="2665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24" name="Picture 1028" descr="agri_benchmark_logo_5cm">
            <a:extLst>
              <a:ext uri="{FF2B5EF4-FFF2-40B4-BE49-F238E27FC236}">
                <a16:creationId xmlns:a16="http://schemas.microsoft.com/office/drawing/2014/main" id="{062E66E7-5C77-431D-A91C-F8997C05F7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CBB0E5C-3804-44C5-A441-F1E320923F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57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63B482-C748-42B7-A27F-CA2DFB32A918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Fly and Dive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B4E851-BED5-4AF6-AB3E-DC8703576873}"/>
              </a:ext>
            </a:extLst>
          </p:cNvPr>
          <p:cNvSpPr txBox="1"/>
          <p:nvPr userDrawn="1"/>
        </p:nvSpPr>
        <p:spPr>
          <a:xfrm>
            <a:off x="353960" y="2065890"/>
            <a:ext cx="2813505" cy="2665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16" name="Bildplatzhalter 6">
            <a:extLst>
              <a:ext uri="{FF2B5EF4-FFF2-40B4-BE49-F238E27FC236}">
                <a16:creationId xmlns:a16="http://schemas.microsoft.com/office/drawing/2014/main" id="{28F43E6A-8477-481F-8332-4A16A745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>
            <a:fillRect/>
          </a:stretch>
        </p:blipFill>
        <p:spPr>
          <a:xfrm>
            <a:off x="3167337" y="2052289"/>
            <a:ext cx="5617641" cy="2679040"/>
          </a:xfrm>
          <a:prstGeom prst="rect">
            <a:avLst/>
          </a:prstGeom>
        </p:spPr>
      </p:pic>
      <p:pic>
        <p:nvPicPr>
          <p:cNvPr id="23" name="Picture 1028" descr="agri_benchmark_logo_5cm">
            <a:extLst>
              <a:ext uri="{FF2B5EF4-FFF2-40B4-BE49-F238E27FC236}">
                <a16:creationId xmlns:a16="http://schemas.microsoft.com/office/drawing/2014/main" id="{5F6D90AB-B524-4C6E-B502-2EB65C8320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FA74356-E644-4E9D-8DE7-30DA8B6B45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AD03797C-7CAB-4DEE-9019-82E450B0E4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bg2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21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130013"/>
            <a:ext cx="4104000" cy="2008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131095"/>
            <a:ext cx="4104000" cy="327800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197644"/>
            <a:ext cx="4104000" cy="166712"/>
          </a:xfrm>
        </p:spPr>
        <p:txBody>
          <a:bodyPr>
            <a:sp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76245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363B482-C748-42B7-A27F-CA2DFB32A918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jeson</a:t>
            </a:r>
            <a:r>
              <a:rPr lang="en-US" sz="600" dirty="0">
                <a:solidFill>
                  <a:schemeClr val="tx2"/>
                </a:solidFill>
              </a:rPr>
              <a:t>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7B4E851-BED5-4AF6-AB3E-DC8703576873}"/>
              </a:ext>
            </a:extLst>
          </p:cNvPr>
          <p:cNvSpPr txBox="1"/>
          <p:nvPr userDrawn="1"/>
        </p:nvSpPr>
        <p:spPr>
          <a:xfrm>
            <a:off x="353960" y="2065890"/>
            <a:ext cx="2813505" cy="2665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16" name="Bildplatzhalter 4">
            <a:extLst>
              <a:ext uri="{FF2B5EF4-FFF2-40B4-BE49-F238E27FC236}">
                <a16:creationId xmlns:a16="http://schemas.microsoft.com/office/drawing/2014/main" id="{3A9A6E26-50D7-40AE-B7BC-E2F0315B3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9847"/>
          <a:stretch>
            <a:fillRect/>
          </a:stretch>
        </p:blipFill>
        <p:spPr>
          <a:xfrm>
            <a:off x="3167337" y="2052289"/>
            <a:ext cx="5617641" cy="2679040"/>
          </a:xfrm>
          <a:prstGeom prst="rect">
            <a:avLst/>
          </a:prstGeom>
        </p:spPr>
      </p:pic>
      <p:pic>
        <p:nvPicPr>
          <p:cNvPr id="20" name="Picture 1028" descr="agri_benchmark_logo_5cm">
            <a:extLst>
              <a:ext uri="{FF2B5EF4-FFF2-40B4-BE49-F238E27FC236}">
                <a16:creationId xmlns:a16="http://schemas.microsoft.com/office/drawing/2014/main" id="{C126985A-3370-465B-9FA8-8F050D33AE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8523ED1-3D73-4A70-B329-A1BA2A689A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4D368938-2638-44AB-B6F3-55F5033AFA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bg2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403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B46EE9-5661-4415-B55A-3F3CFB276F2D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jeson</a:t>
            </a:r>
            <a:r>
              <a:rPr lang="de-DE" sz="600" dirty="0">
                <a:solidFill>
                  <a:schemeClr val="tx2"/>
                </a:solidFill>
              </a:rPr>
              <a:t> - stock.adobe.com </a:t>
            </a:r>
          </a:p>
        </p:txBody>
      </p:sp>
      <p:pic>
        <p:nvPicPr>
          <p:cNvPr id="23" name="Bildplatzhalter 5">
            <a:extLst>
              <a:ext uri="{FF2B5EF4-FFF2-40B4-BE49-F238E27FC236}">
                <a16:creationId xmlns:a16="http://schemas.microsoft.com/office/drawing/2014/main" id="{9F571FDC-C2E7-4AAE-8DE6-D060AC341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1605"/>
          <a:stretch>
            <a:fillRect/>
          </a:stretch>
        </p:blipFill>
        <p:spPr>
          <a:xfrm>
            <a:off x="3167465" y="2053298"/>
            <a:ext cx="5617641" cy="267904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44ECD86E-F9C6-4230-BF51-7A9148A7F5DD}"/>
              </a:ext>
            </a:extLst>
          </p:cNvPr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5" name="Picture 1028" descr="agri_benchmark_logo_5cm">
            <a:extLst>
              <a:ext uri="{FF2B5EF4-FFF2-40B4-BE49-F238E27FC236}">
                <a16:creationId xmlns:a16="http://schemas.microsoft.com/office/drawing/2014/main" id="{F4392C21-41BA-4C97-8903-335232CE1F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CE4BA6A-A285-4B69-BFB2-15690AE62E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86F9409C-6631-4270-9AFF-BBEEEC07AA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bg2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63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933" y="2077640"/>
            <a:ext cx="2809069" cy="26721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1CB7EB-03E0-4707-9EB5-4E3E3401B88D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ValentinValkov</a:t>
            </a:r>
            <a:r>
              <a:rPr lang="de-DE" sz="600" dirty="0">
                <a:solidFill>
                  <a:schemeClr val="tx2"/>
                </a:solidFill>
              </a:rPr>
              <a:t>   - stock.adobe.com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AA2A000-6455-441F-B353-D7104B6BDAD0}"/>
              </a:ext>
            </a:extLst>
          </p:cNvPr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1" name="Picture 1028" descr="agri_benchmark_logo_5cm">
            <a:extLst>
              <a:ext uri="{FF2B5EF4-FFF2-40B4-BE49-F238E27FC236}">
                <a16:creationId xmlns:a16="http://schemas.microsoft.com/office/drawing/2014/main" id="{122C8AF2-4DBB-4944-8E48-98CA117D6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60" y="171628"/>
            <a:ext cx="2384822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B28D427-E585-4BEA-9D3F-DE22B00D4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84" y="-11013"/>
            <a:ext cx="1980000" cy="792335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CE7FEDC-A2C1-4A0F-ABDD-8DCA8CC37C74}"/>
              </a:ext>
            </a:extLst>
          </p:cNvPr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3" name="Bildplatzhalter 7">
            <a:extLst>
              <a:ext uri="{FF2B5EF4-FFF2-40B4-BE49-F238E27FC236}">
                <a16:creationId xmlns:a16="http://schemas.microsoft.com/office/drawing/2014/main" id="{7C4EB7DA-4D70-4EAC-84ED-A79B33130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 b="18175"/>
          <a:stretch>
            <a:fillRect/>
          </a:stretch>
        </p:blipFill>
        <p:spPr>
          <a:xfrm>
            <a:off x="3175417" y="2052289"/>
            <a:ext cx="5617641" cy="2679040"/>
          </a:xfrm>
          <a:prstGeom prst="rect">
            <a:avLst/>
          </a:prstGeom>
        </p:spPr>
      </p:pic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631F51B4-10B7-4474-A9E0-6D4E976AE9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bg2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413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Rechteck 15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60000" y="4732338"/>
            <a:ext cx="2808000" cy="4111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8000" y="4732338"/>
            <a:ext cx="2808000" cy="411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000" y="4732338"/>
            <a:ext cx="2808000" cy="4111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2583" y="1565650"/>
            <a:ext cx="4185564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vorname.nachname@thuenen.de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9129" y="1765772"/>
            <a:ext cx="839897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558063" y="1565650"/>
            <a:ext cx="422716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www.thuenen.de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59532" y="740901"/>
            <a:ext cx="8408423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2550" b="1" kern="1200" baseline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Dies könnte der Abschlusstext sein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354897" y="1017689"/>
            <a:ext cx="8408423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255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Hier könnte stehen: Für weitere Informationen</a:t>
            </a:r>
            <a:endParaRPr lang="de-DE" dirty="0"/>
          </a:p>
        </p:txBody>
      </p:sp>
      <p:pic>
        <p:nvPicPr>
          <p:cNvPr id="2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1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976002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5" name="Bildplatzhalter 14"/>
          <p:cNvSpPr>
            <a:spLocks noGrp="1"/>
          </p:cNvSpPr>
          <p:nvPr>
            <p:ph type="pic" sz="quarter" idx="20"/>
          </p:nvPr>
        </p:nvSpPr>
        <p:spPr>
          <a:xfrm>
            <a:off x="3167427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6" name="Bildplatzhalter 14"/>
          <p:cNvSpPr>
            <a:spLocks noGrp="1"/>
          </p:cNvSpPr>
          <p:nvPr>
            <p:ph type="pic" sz="quarter" idx="21"/>
          </p:nvPr>
        </p:nvSpPr>
        <p:spPr>
          <a:xfrm>
            <a:off x="359427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" name="Bildplatzhalter 18">
            <a:extLst>
              <a:ext uri="{FF2B5EF4-FFF2-40B4-BE49-F238E27FC236}">
                <a16:creationId xmlns:a16="http://schemas.microsoft.com/office/drawing/2014/main" id="{EDE57A8C-735A-4C32-9953-BB79407B81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5047"/>
          <a:stretch>
            <a:fillRect/>
          </a:stretch>
        </p:blipFill>
        <p:spPr>
          <a:xfrm>
            <a:off x="359019" y="2052638"/>
            <a:ext cx="2808575" cy="2679352"/>
          </a:xfrm>
          <a:prstGeom prst="rect">
            <a:avLst/>
          </a:prstGeom>
        </p:spPr>
      </p:pic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6BD809D1-E5E4-4E5A-AA16-3AE36C357A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15067"/>
          <a:stretch>
            <a:fillRect/>
          </a:stretch>
        </p:blipFill>
        <p:spPr>
          <a:xfrm>
            <a:off x="3168002" y="2052986"/>
            <a:ext cx="2808575" cy="2679352"/>
          </a:xfrm>
          <a:prstGeom prst="rect">
            <a:avLst/>
          </a:prstGeom>
        </p:spPr>
      </p:pic>
      <p:pic>
        <p:nvPicPr>
          <p:cNvPr id="27" name="Bildplatzhalter 22">
            <a:extLst>
              <a:ext uri="{FF2B5EF4-FFF2-40B4-BE49-F238E27FC236}">
                <a16:creationId xmlns:a16="http://schemas.microsoft.com/office/drawing/2014/main" id="{02EE1F9D-D121-42A9-ADC4-E42C81940D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r="10701"/>
          <a:stretch>
            <a:fillRect/>
          </a:stretch>
        </p:blipFill>
        <p:spPr>
          <a:xfrm>
            <a:off x="5976650" y="2052290"/>
            <a:ext cx="2808575" cy="2679352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9FA9C85-2D6F-43BF-84EE-E206792CED2B}"/>
              </a:ext>
            </a:extLst>
          </p:cNvPr>
          <p:cNvSpPr txBox="1"/>
          <p:nvPr userDrawn="1"/>
        </p:nvSpPr>
        <p:spPr>
          <a:xfrm>
            <a:off x="389113" y="4751807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bg1"/>
                </a:solidFill>
              </a:rPr>
              <a:t>© </a:t>
            </a:r>
            <a:r>
              <a:rPr lang="en-US" sz="600" dirty="0" err="1">
                <a:solidFill>
                  <a:schemeClr val="bg1"/>
                </a:solidFill>
              </a:rPr>
              <a:t>bevisphoto</a:t>
            </a:r>
            <a:r>
              <a:rPr lang="en-US" sz="600" dirty="0">
                <a:solidFill>
                  <a:schemeClr val="bg1"/>
                </a:solidFill>
              </a:rPr>
              <a:t> - stock.adobe.com</a:t>
            </a:r>
            <a:endParaRPr lang="de-DE" sz="600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3F16E00-4BCF-40B5-93D0-30DBB32DA7BB}"/>
              </a:ext>
            </a:extLst>
          </p:cNvPr>
          <p:cNvSpPr txBox="1"/>
          <p:nvPr userDrawn="1"/>
        </p:nvSpPr>
        <p:spPr>
          <a:xfrm>
            <a:off x="3197113" y="4751807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jeson</a:t>
            </a:r>
            <a:r>
              <a:rPr lang="en-US" sz="600" dirty="0">
                <a:solidFill>
                  <a:schemeClr val="tx2"/>
                </a:solidFill>
              </a:rPr>
              <a:t>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CDFFDBE-764D-47BB-B799-5D0D0E4E9B59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ValentinValkov</a:t>
            </a:r>
            <a:r>
              <a:rPr lang="de-DE" sz="600" dirty="0">
                <a:solidFill>
                  <a:schemeClr val="tx2"/>
                </a:solidFill>
              </a:rPr>
              <a:t>   - stock.adobe.com</a:t>
            </a:r>
          </a:p>
        </p:txBody>
      </p:sp>
    </p:spTree>
    <p:extLst>
      <p:ext uri="{BB962C8B-B14F-4D97-AF65-F5344CB8AC3E}">
        <p14:creationId xmlns:p14="http://schemas.microsoft.com/office/powerpoint/2010/main" val="2082353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buClr>
                <a:schemeClr val="accent4"/>
              </a:buClr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1339137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-13648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8984" y="750426"/>
            <a:ext cx="8398971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 des Vortrags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358775" y="2047815"/>
            <a:ext cx="8426450" cy="27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58775" y="4741863"/>
            <a:ext cx="2809069" cy="4111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7465" y="4741863"/>
            <a:ext cx="2809069" cy="4111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575" y="4741515"/>
            <a:ext cx="2809069" cy="41116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47503"/>
            <a:ext cx="5617641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8984" y="1572323"/>
            <a:ext cx="8416660" cy="181904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8984" y="1754427"/>
            <a:ext cx="8416241" cy="154438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77329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16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39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8983" y="1074839"/>
            <a:ext cx="8416241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00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976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buClr>
                <a:schemeClr val="accent4"/>
              </a:buClr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3989733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130013"/>
            <a:ext cx="4104000" cy="20088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131095"/>
            <a:ext cx="4104000" cy="3278006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197644"/>
            <a:ext cx="4104000" cy="166712"/>
          </a:xfrm>
        </p:spPr>
        <p:txBody>
          <a:bodyPr>
            <a:sp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3471946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1540"/>
            <a:ext cx="8424000" cy="272956"/>
          </a:xfrm>
        </p:spPr>
        <p:txBody>
          <a:bodyPr/>
          <a:lstStyle>
            <a:lvl1pPr>
              <a:defRPr sz="2500" baseline="0"/>
            </a:lvl1pPr>
          </a:lstStyle>
          <a:p>
            <a:r>
              <a:rPr lang="de-DE" dirty="0"/>
              <a:t>Headline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16760"/>
            <a:ext cx="8424862" cy="320219"/>
          </a:xfrm>
        </p:spPr>
        <p:txBody>
          <a:bodyPr anchor="b" anchorCtr="0"/>
          <a:lstStyle>
            <a:lvl1pPr>
              <a:lnSpc>
                <a:spcPts val="2625"/>
              </a:lnSpc>
              <a:spcAft>
                <a:spcPts val="0"/>
              </a:spcAft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die zweite Zeile der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131095"/>
            <a:ext cx="5544000" cy="3278006"/>
          </a:xfr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127397"/>
            <a:ext cx="2667600" cy="2767500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956344"/>
            <a:ext cx="2667600" cy="540000"/>
          </a:xfrm>
        </p:spPr>
        <p:txBody>
          <a:bodyPr>
            <a:no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921990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385764" y="1506410"/>
            <a:ext cx="8398237" cy="202500"/>
          </a:xfrm>
          <a:prstGeom prst="rect">
            <a:avLst/>
          </a:prstGeom>
          <a:noFill/>
        </p:spPr>
        <p:txBody>
          <a:bodyPr wrap="square" lIns="82296" tIns="0" rIns="0" bIns="0" rtlCol="0">
            <a:noAutofit/>
          </a:bodyPr>
          <a:lstStyle/>
          <a:p>
            <a:r>
              <a:rPr lang="de-DE" sz="120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Vorname Nachname</a:t>
            </a:r>
          </a:p>
        </p:txBody>
      </p:sp>
      <p:sp>
        <p:nvSpPr>
          <p:cNvPr id="22" name="Textfeld 21"/>
          <p:cNvSpPr txBox="1"/>
          <p:nvPr userDrawn="1"/>
        </p:nvSpPr>
        <p:spPr>
          <a:xfrm>
            <a:off x="385764" y="1682517"/>
            <a:ext cx="8398237" cy="202500"/>
          </a:xfrm>
          <a:prstGeom prst="rect">
            <a:avLst/>
          </a:prstGeom>
          <a:noFill/>
        </p:spPr>
        <p:txBody>
          <a:bodyPr wrap="square" lIns="82296" tIns="0" rIns="0" bIns="0" rtlCol="0">
            <a:noAutofit/>
          </a:bodyPr>
          <a:lstStyle/>
          <a:p>
            <a:r>
              <a:rPr lang="de-DE" sz="1200" b="0" i="0" kern="1200" baseline="0" dirty="0" err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Thünen</a:t>
            </a:r>
            <a:r>
              <a:rPr lang="de-DE" sz="1200" b="0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-Institut für XXX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52638"/>
            <a:ext cx="5617641" cy="26790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67804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22196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1540"/>
            <a:ext cx="8424000" cy="272956"/>
          </a:xfrm>
        </p:spPr>
        <p:txBody>
          <a:bodyPr/>
          <a:lstStyle>
            <a:lvl1pPr>
              <a:defRPr sz="2500" baseline="0"/>
            </a:lvl1pPr>
          </a:lstStyle>
          <a:p>
            <a:r>
              <a:rPr lang="de-DE" dirty="0"/>
              <a:t>Headline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16760"/>
            <a:ext cx="8424862" cy="320219"/>
          </a:xfrm>
        </p:spPr>
        <p:txBody>
          <a:bodyPr anchor="b" anchorCtr="0"/>
          <a:lstStyle>
            <a:lvl1pPr>
              <a:lnSpc>
                <a:spcPts val="2625"/>
              </a:lnSpc>
              <a:spcAft>
                <a:spcPts val="0"/>
              </a:spcAft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die zweite Zeile der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131095"/>
            <a:ext cx="5544000" cy="327800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127397"/>
            <a:ext cx="2667600" cy="27675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956344"/>
            <a:ext cx="2667600" cy="540000"/>
          </a:xfrm>
        </p:spPr>
        <p:txBody>
          <a:bodyPr>
            <a:no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466101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Rechteck 15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/>
          <p:cNvSpPr/>
          <p:nvPr userDrawn="1"/>
        </p:nvSpPr>
        <p:spPr>
          <a:xfrm>
            <a:off x="360000" y="4732338"/>
            <a:ext cx="2808000" cy="4111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 userDrawn="1"/>
        </p:nvSpPr>
        <p:spPr>
          <a:xfrm>
            <a:off x="3168000" y="4732338"/>
            <a:ext cx="2808000" cy="4111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5976000" y="4732338"/>
            <a:ext cx="2808000" cy="4111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2583" y="1565650"/>
            <a:ext cx="4185564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vorname.nachname@thuenen.de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9129" y="1765772"/>
            <a:ext cx="839897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558063" y="1565650"/>
            <a:ext cx="4227161" cy="202406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www.thuenen.de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59532" y="740901"/>
            <a:ext cx="8408423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2550" b="1" kern="1200" baseline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Dies könnte der Abschlusstext sein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354897" y="1017689"/>
            <a:ext cx="8408423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255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Hier könnte stehen: Für weitere Informationen</a:t>
            </a:r>
            <a:endParaRPr lang="de-DE" dirty="0"/>
          </a:p>
        </p:txBody>
      </p:sp>
      <p:pic>
        <p:nvPicPr>
          <p:cNvPr id="2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20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976002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1" name="Bildplatzhalter 14"/>
          <p:cNvSpPr>
            <a:spLocks noGrp="1"/>
          </p:cNvSpPr>
          <p:nvPr>
            <p:ph type="pic" sz="quarter" idx="20"/>
          </p:nvPr>
        </p:nvSpPr>
        <p:spPr>
          <a:xfrm>
            <a:off x="3167427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7" name="Bildplatzhalter 14"/>
          <p:cNvSpPr>
            <a:spLocks noGrp="1"/>
          </p:cNvSpPr>
          <p:nvPr>
            <p:ph type="pic" sz="quarter" idx="21"/>
          </p:nvPr>
        </p:nvSpPr>
        <p:spPr>
          <a:xfrm>
            <a:off x="359427" y="2052638"/>
            <a:ext cx="2808575" cy="267935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4429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0" y="-13648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68984" y="750426"/>
            <a:ext cx="8398971" cy="332744"/>
          </a:xfr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 des Vortrags</a:t>
            </a:r>
          </a:p>
        </p:txBody>
      </p:sp>
      <p:sp>
        <p:nvSpPr>
          <p:cNvPr id="22" name="Rechteck 21"/>
          <p:cNvSpPr/>
          <p:nvPr userDrawn="1"/>
        </p:nvSpPr>
        <p:spPr>
          <a:xfrm>
            <a:off x="358775" y="2047815"/>
            <a:ext cx="8426450" cy="27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Rechteck 26"/>
          <p:cNvSpPr/>
          <p:nvPr userDrawn="1"/>
        </p:nvSpPr>
        <p:spPr>
          <a:xfrm>
            <a:off x="358775" y="4741863"/>
            <a:ext cx="2809069" cy="41116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Rechteck 28"/>
          <p:cNvSpPr/>
          <p:nvPr userDrawn="1"/>
        </p:nvSpPr>
        <p:spPr>
          <a:xfrm>
            <a:off x="3167465" y="4741863"/>
            <a:ext cx="2809069" cy="411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Rechteck 29"/>
          <p:cNvSpPr/>
          <p:nvPr userDrawn="1"/>
        </p:nvSpPr>
        <p:spPr>
          <a:xfrm>
            <a:off x="5976575" y="4741515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47503"/>
            <a:ext cx="5617641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2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8984" y="1572323"/>
            <a:ext cx="8416660" cy="181904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33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8984" y="1754427"/>
            <a:ext cx="8416241" cy="154438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34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77329"/>
            <a:ext cx="2333563" cy="324226"/>
          </a:xfr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  <p:pic>
        <p:nvPicPr>
          <p:cNvPr id="35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36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8983" y="1074839"/>
            <a:ext cx="8416241" cy="37272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00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031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1" y="1131095"/>
            <a:ext cx="8388464" cy="327800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100" b="1"/>
            </a:lvl1pPr>
            <a:lvl2pPr marL="324000">
              <a:lnSpc>
                <a:spcPct val="100000"/>
              </a:lnSpc>
              <a:spcAft>
                <a:spcPts val="450"/>
              </a:spcAft>
              <a:buClr>
                <a:schemeClr val="accent4"/>
              </a:buClr>
              <a:defRPr sz="1800" b="0"/>
            </a:lvl2pPr>
            <a:lvl3pPr marL="486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</p:spTree>
    <p:extLst>
      <p:ext uri="{BB962C8B-B14F-4D97-AF65-F5344CB8AC3E}">
        <p14:creationId xmlns:p14="http://schemas.microsoft.com/office/powerpoint/2010/main" val="425951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de-DE" dirty="0"/>
              <a:t>Headline einzeilig</a:t>
            </a:r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130013"/>
            <a:ext cx="4104000" cy="2008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131095"/>
            <a:ext cx="4104000" cy="3278006"/>
          </a:xfrm>
          <a:prstGeom prst="rect">
            <a:avLst/>
          </a:prstGeo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197644"/>
            <a:ext cx="4104000" cy="16671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3489670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-15240"/>
            <a:ext cx="9144000" cy="7978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1540"/>
            <a:ext cx="8424000" cy="272956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</a:lstStyle>
          <a:p>
            <a:r>
              <a:rPr lang="de-DE" dirty="0"/>
              <a:t>Headline zweizeilig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416760"/>
            <a:ext cx="8424862" cy="320219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625"/>
              </a:lnSpc>
              <a:spcAft>
                <a:spcPts val="0"/>
              </a:spcAft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steht die zweite Zeile der Headline</a:t>
            </a:r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131095"/>
            <a:ext cx="5544000" cy="3278006"/>
          </a:xfrm>
          <a:prstGeom prst="rect">
            <a:avLst/>
          </a:prstGeom>
        </p:spPr>
        <p:txBody>
          <a:bodyPr/>
          <a:lstStyle>
            <a:lvl2pPr>
              <a:buClr>
                <a:schemeClr val="accent4"/>
              </a:buClr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127397"/>
            <a:ext cx="2667600" cy="2767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956344"/>
            <a:ext cx="26676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1275"/>
              </a:lnSpc>
              <a:spcAft>
                <a:spcPts val="0"/>
              </a:spcAft>
              <a:defRPr sz="1050" baseline="0"/>
            </a:lvl1pPr>
          </a:lstStyle>
          <a:p>
            <a:pPr lvl="0"/>
            <a:r>
              <a:rPr lang="de-DE" dirty="0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4240642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Rechteck 22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385764" y="1506410"/>
            <a:ext cx="8398237" cy="202500"/>
          </a:xfrm>
          <a:prstGeom prst="rect">
            <a:avLst/>
          </a:prstGeom>
          <a:noFill/>
        </p:spPr>
        <p:txBody>
          <a:bodyPr wrap="square" lIns="82296" tIns="0" rIns="0" bIns="0" rtlCol="0">
            <a:noAutofit/>
          </a:bodyPr>
          <a:lstStyle/>
          <a:p>
            <a:r>
              <a:rPr lang="de-DE" sz="120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Vorname Nachname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385764" y="1682517"/>
            <a:ext cx="8398237" cy="202500"/>
          </a:xfrm>
          <a:prstGeom prst="rect">
            <a:avLst/>
          </a:prstGeom>
          <a:noFill/>
        </p:spPr>
        <p:txBody>
          <a:bodyPr wrap="square" lIns="82296" tIns="0" rIns="0" bIns="0" rtlCol="0">
            <a:noAutofit/>
          </a:bodyPr>
          <a:lstStyle/>
          <a:p>
            <a:r>
              <a:rPr lang="de-DE" sz="1200" b="0" i="0" kern="1200" baseline="0" dirty="0" err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Thünen</a:t>
            </a:r>
            <a:r>
              <a:rPr lang="de-DE" sz="1200" b="0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-Institut für XXX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  <a:prstGeom prst="rect">
            <a:avLst/>
          </a:prstGeo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  <a:prstGeom prst="rect">
            <a:avLst/>
          </a:prstGeo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29" name="Rechteck 28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Rechteck 29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Rechteck 30"/>
          <p:cNvSpPr/>
          <p:nvPr userDrawn="1"/>
        </p:nvSpPr>
        <p:spPr>
          <a:xfrm>
            <a:off x="5976575" y="4747544"/>
            <a:ext cx="2809069" cy="411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2" y="2052638"/>
            <a:ext cx="5617641" cy="267904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3" name="Textplatzhalter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3548" y="4767804"/>
            <a:ext cx="2333563" cy="324226"/>
          </a:xfrm>
          <a:prstGeom prst="rect">
            <a:avLst/>
          </a:prstGeom>
        </p:spPr>
        <p:txBody>
          <a:bodyPr/>
          <a:lstStyle>
            <a:lvl1pPr>
              <a:lnSpc>
                <a:spcPts val="1260"/>
              </a:lnSpc>
              <a:spcAft>
                <a:spcPts val="225"/>
              </a:spcAft>
              <a:defRPr lang="de-DE" sz="105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marL="0" lvl="0" algn="l" defTabSz="685800" rtl="0" eaLnBrk="1" latinLnBrk="0" hangingPunct="1"/>
            <a:r>
              <a:rPr lang="de-DE" dirty="0"/>
              <a:t>Ort</a:t>
            </a:r>
            <a:br>
              <a:rPr lang="de-DE" dirty="0"/>
            </a:br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544891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Rechteck 17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360000" y="4732338"/>
            <a:ext cx="2808000" cy="41116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Rechteck 22"/>
          <p:cNvSpPr/>
          <p:nvPr userDrawn="1"/>
        </p:nvSpPr>
        <p:spPr>
          <a:xfrm>
            <a:off x="3168000" y="4732338"/>
            <a:ext cx="2808000" cy="411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 userDrawn="1"/>
        </p:nvSpPr>
        <p:spPr>
          <a:xfrm>
            <a:off x="5976000" y="4732338"/>
            <a:ext cx="2808000" cy="4111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2583" y="1565650"/>
            <a:ext cx="4185564" cy="202406"/>
          </a:xfrm>
          <a:prstGeom prst="rect">
            <a:avLst/>
          </a:prstGeo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vorname.nachname@thuenen.de</a:t>
            </a:r>
          </a:p>
        </p:txBody>
      </p:sp>
      <p:sp>
        <p:nvSpPr>
          <p:cNvPr id="33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369129" y="1765772"/>
            <a:ext cx="8398971" cy="202406"/>
          </a:xfrm>
          <a:prstGeom prst="rect">
            <a:avLst/>
          </a:prstGeo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200" b="0" i="0" kern="1200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2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34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558063" y="1565650"/>
            <a:ext cx="4227161" cy="202406"/>
          </a:xfrm>
          <a:prstGeom prst="rect">
            <a:avLst/>
          </a:prstGeo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12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www.thuenen.de</a:t>
            </a:r>
          </a:p>
        </p:txBody>
      </p:sp>
      <p:sp>
        <p:nvSpPr>
          <p:cNvPr id="3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359532" y="740901"/>
            <a:ext cx="8408423" cy="332744"/>
          </a:xfrm>
          <a:prstGeom prst="rect">
            <a:avLst/>
          </a:prstGeom>
        </p:spPr>
        <p:txBody>
          <a:bodyPr lIns="109728" anchor="ctr"/>
          <a:lstStyle>
            <a:lvl1pPr marL="0" algn="l" defTabSz="685800" rtl="0" eaLnBrk="1" latinLnBrk="0" hangingPunct="1">
              <a:lnSpc>
                <a:spcPct val="100000"/>
              </a:lnSpc>
              <a:defRPr lang="de-DE" sz="2550" b="1" kern="1200" baseline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Dies könnte der Abschlusstext sein</a:t>
            </a:r>
          </a:p>
        </p:txBody>
      </p:sp>
      <p:sp>
        <p:nvSpPr>
          <p:cNvPr id="36" name="Textplatzhalt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354897" y="1017689"/>
            <a:ext cx="8408423" cy="372721"/>
          </a:xfrm>
          <a:prstGeom prst="rect">
            <a:avLst/>
          </a:prstGeo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2550" baseline="0"/>
            </a:lvl1pPr>
          </a:lstStyle>
          <a:p>
            <a:r>
              <a:rPr lang="de-DE" sz="2550" dirty="0">
                <a:solidFill>
                  <a:schemeClr val="tx2"/>
                </a:solidFill>
                <a:latin typeface="Calibri" pitchFamily="34" charset="0"/>
              </a:rPr>
              <a:t>Hier könnte stehen: Für weitere Informationen</a:t>
            </a:r>
            <a:endParaRPr lang="de-DE" dirty="0"/>
          </a:p>
        </p:txBody>
      </p:sp>
      <p:pic>
        <p:nvPicPr>
          <p:cNvPr id="37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784" y="-11013"/>
            <a:ext cx="1980000" cy="792001"/>
          </a:xfrm>
          <a:prstGeom prst="rect">
            <a:avLst/>
          </a:prstGeom>
          <a:noFill/>
        </p:spPr>
      </p:pic>
      <p:sp>
        <p:nvSpPr>
          <p:cNvPr id="41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976002" y="2052638"/>
            <a:ext cx="2808575" cy="267935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2" name="Bildplatzhalter 14"/>
          <p:cNvSpPr>
            <a:spLocks noGrp="1"/>
          </p:cNvSpPr>
          <p:nvPr>
            <p:ph type="pic" sz="quarter" idx="20"/>
          </p:nvPr>
        </p:nvSpPr>
        <p:spPr>
          <a:xfrm>
            <a:off x="3167427" y="2052638"/>
            <a:ext cx="2808575" cy="267935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3" name="Bildplatzhalter 14"/>
          <p:cNvSpPr>
            <a:spLocks noGrp="1"/>
          </p:cNvSpPr>
          <p:nvPr>
            <p:ph type="pic" sz="quarter" idx="21"/>
          </p:nvPr>
        </p:nvSpPr>
        <p:spPr>
          <a:xfrm>
            <a:off x="359427" y="2052638"/>
            <a:ext cx="2808575" cy="2679352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205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Gliederung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BFB211BC-F5BB-49DA-900B-57B3EA0A7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472" y="2160275"/>
            <a:ext cx="8170172" cy="2571365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435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C4DA12EC-1EAF-455A-B1C0-F69CDF7280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68002" y="2052638"/>
            <a:ext cx="5617641" cy="267904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EF53D78-CB96-4DFF-A299-10D0621495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05513" y="4749800"/>
            <a:ext cx="1024765" cy="92284"/>
          </a:xfrm>
        </p:spPr>
        <p:txBody>
          <a:bodyPr/>
          <a:lstStyle>
            <a:lvl1pPr marL="0">
              <a:lnSpc>
                <a:spcPct val="100000"/>
              </a:lnSpc>
              <a:spcAft>
                <a:spcPts val="1200"/>
              </a:spcAft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300"/>
            </a:lvl5pPr>
          </a:lstStyle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Bildquelle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E0D30E62-5C2F-4473-AB7B-EEC91647F3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40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E08BFC-AD9B-4BC7-ADB6-FBDE677B4A08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Fly and Dive - stock.adobe.com</a:t>
            </a:r>
            <a:endParaRPr lang="de-DE" sz="600" dirty="0">
              <a:solidFill>
                <a:schemeClr val="tx2"/>
              </a:solidFill>
            </a:endParaRPr>
          </a:p>
        </p:txBody>
      </p:sp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60603927-2B86-47EE-AE42-285027651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>
            <a:fillRect/>
          </a:stretch>
        </p:blipFill>
        <p:spPr>
          <a:xfrm>
            <a:off x="3167337" y="2052289"/>
            <a:ext cx="5617641" cy="2679040"/>
          </a:xfrm>
          <a:prstGeom prst="rect">
            <a:avLst/>
          </a:prstGeom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23DBE8F-7B2E-4A84-9FF4-F80A512DD9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974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BD067-6A13-4B84-8F18-D0384A381BC3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jeson</a:t>
            </a:r>
            <a:r>
              <a:rPr lang="de-DE" sz="600" dirty="0">
                <a:solidFill>
                  <a:schemeClr val="tx2"/>
                </a:solidFill>
              </a:rPr>
              <a:t> - stock.adobe.com 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BCE54A05-32BE-4A17-AC59-C4CB0307D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pic>
        <p:nvPicPr>
          <p:cNvPr id="16" name="Bildplatzhalter 4">
            <a:extLst>
              <a:ext uri="{FF2B5EF4-FFF2-40B4-BE49-F238E27FC236}">
                <a16:creationId xmlns:a16="http://schemas.microsoft.com/office/drawing/2014/main" id="{D7DBDF33-ED82-4B3A-908A-F84A13DBA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9847"/>
          <a:stretch>
            <a:fillRect/>
          </a:stretch>
        </p:blipFill>
        <p:spPr>
          <a:xfrm>
            <a:off x="3167337" y="2052289"/>
            <a:ext cx="5617641" cy="26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-41076"/>
            <a:ext cx="9144000" cy="5184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 userDrawn="1"/>
        </p:nvSpPr>
        <p:spPr>
          <a:xfrm>
            <a:off x="358775" y="2052638"/>
            <a:ext cx="8426450" cy="26793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53960" y="687326"/>
            <a:ext cx="8398237" cy="432197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3960" y="1031886"/>
            <a:ext cx="8398237" cy="416719"/>
          </a:xfrm>
        </p:spPr>
        <p:txBody>
          <a:bodyPr lIns="109728"/>
          <a:lstStyle>
            <a:lvl1pPr marL="0" algn="l" defTabSz="685800" rtl="0" eaLnBrk="1" latinLnBrk="0" hangingPunct="1">
              <a:lnSpc>
                <a:spcPct val="100000"/>
              </a:lnSpc>
              <a:defRPr lang="de-DE" sz="30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358775" y="4732338"/>
            <a:ext cx="2809069" cy="411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Rechteck 16"/>
          <p:cNvSpPr/>
          <p:nvPr userDrawn="1"/>
        </p:nvSpPr>
        <p:spPr>
          <a:xfrm>
            <a:off x="3167465" y="4732338"/>
            <a:ext cx="2809069" cy="4111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Rechteck 18"/>
          <p:cNvSpPr/>
          <p:nvPr userDrawn="1"/>
        </p:nvSpPr>
        <p:spPr>
          <a:xfrm>
            <a:off x="5976575" y="4731990"/>
            <a:ext cx="2809069" cy="411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BD067-6A13-4B84-8F18-D0384A381BC3}"/>
              </a:ext>
            </a:extLst>
          </p:cNvPr>
          <p:cNvSpPr txBox="1"/>
          <p:nvPr userDrawn="1"/>
        </p:nvSpPr>
        <p:spPr>
          <a:xfrm>
            <a:off x="6005113" y="4749751"/>
            <a:ext cx="12759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de-DE" sz="600" dirty="0">
                <a:solidFill>
                  <a:schemeClr val="tx2"/>
                </a:solidFill>
              </a:rPr>
              <a:t>© </a:t>
            </a:r>
            <a:r>
              <a:rPr lang="de-DE" sz="600" dirty="0" err="1">
                <a:solidFill>
                  <a:schemeClr val="tx2"/>
                </a:solidFill>
              </a:rPr>
              <a:t>jeson</a:t>
            </a:r>
            <a:r>
              <a:rPr lang="de-DE" sz="600" dirty="0">
                <a:solidFill>
                  <a:schemeClr val="tx2"/>
                </a:solidFill>
              </a:rPr>
              <a:t> - stock.adobe.com </a:t>
            </a:r>
          </a:p>
        </p:txBody>
      </p:sp>
      <p:pic>
        <p:nvPicPr>
          <p:cNvPr id="13" name="Bildplatzhalter 5">
            <a:extLst>
              <a:ext uri="{FF2B5EF4-FFF2-40B4-BE49-F238E27FC236}">
                <a16:creationId xmlns:a16="http://schemas.microsoft.com/office/drawing/2014/main" id="{1EF3367B-AC15-49C3-8B1D-79F11BE6D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1605"/>
          <a:stretch>
            <a:fillRect/>
          </a:stretch>
        </p:blipFill>
        <p:spPr>
          <a:xfrm>
            <a:off x="3167465" y="2052289"/>
            <a:ext cx="5617641" cy="2679040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BCE54A05-32BE-4A17-AC59-C4CB0307D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74" y="2093550"/>
            <a:ext cx="2758444" cy="2637779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400">
                <a:solidFill>
                  <a:schemeClr val="tx1"/>
                </a:solidFill>
              </a:defRPr>
            </a:lvl1pPr>
            <a:lvl2pPr marL="342900" indent="-342900">
              <a:buFont typeface="+mj-lt"/>
              <a:buAutoNum type="arabicPeriod"/>
              <a:defRPr/>
            </a:lvl2pPr>
            <a:lvl3pPr marL="504900" indent="-3429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 indent="-2286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Gliederungspunkt 1</a:t>
            </a:r>
          </a:p>
          <a:p>
            <a:pPr lvl="0"/>
            <a:r>
              <a:rPr lang="de-DE" dirty="0"/>
              <a:t>Gliederungspunkt 2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56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" y="-14126"/>
            <a:ext cx="9144000" cy="515762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08" y="4732338"/>
            <a:ext cx="9144000" cy="41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95537" y="951570"/>
            <a:ext cx="8352928" cy="35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pic>
        <p:nvPicPr>
          <p:cNvPr id="1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30476" y="4732338"/>
            <a:ext cx="1026000" cy="410400"/>
          </a:xfrm>
          <a:prstGeom prst="rect">
            <a:avLst/>
          </a:prstGeom>
          <a:noFill/>
        </p:spPr>
      </p:pic>
      <p:cxnSp>
        <p:nvCxnSpPr>
          <p:cNvPr id="13" name="Gerade Verbindung 12"/>
          <p:cNvCxnSpPr/>
          <p:nvPr/>
        </p:nvCxnSpPr>
        <p:spPr>
          <a:xfrm>
            <a:off x="1440000" y="4802904"/>
            <a:ext cx="0" cy="2700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59532" y="4924921"/>
            <a:ext cx="975092" cy="1556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10.06.2026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6708" y="4781571"/>
            <a:ext cx="970012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Seite </a:t>
            </a:r>
            <a:fld id="{3FE2E321-9699-4537-B4F6-C35DF19B42AC}" type="slidenum">
              <a:rPr lang="de-DE" sz="105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/>
              <a:t>‹Nr.›</a:t>
            </a:fld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547664" y="4788396"/>
            <a:ext cx="6066336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Jonas Böhm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47664" y="4926001"/>
            <a:ext cx="6066336" cy="161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PV-Freiflächenanlagen in der Landwirtschaft</a:t>
            </a:r>
          </a:p>
          <a:p>
            <a:endParaRPr lang="de-DE" sz="105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9" r:id="rId4"/>
    <p:sldLayoutId id="2147483723" r:id="rId5"/>
    <p:sldLayoutId id="2147483668" r:id="rId6"/>
    <p:sldLayoutId id="2147483720" r:id="rId7"/>
    <p:sldLayoutId id="2147483726" r:id="rId8"/>
    <p:sldLayoutId id="2147483724" r:id="rId9"/>
    <p:sldLayoutId id="2147483725" r:id="rId10"/>
    <p:sldLayoutId id="2147483722" r:id="rId11"/>
    <p:sldLayoutId id="2147483710" r:id="rId12"/>
    <p:sldLayoutId id="2147483711" r:id="rId13"/>
    <p:sldLayoutId id="2147483692" r:id="rId14"/>
    <p:sldLayoutId id="2147483727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hf hdr="0"/>
  <p:txStyles>
    <p:titleStyle>
      <a:lvl1pPr algn="l" defTabSz="685800" rtl="0" eaLnBrk="1" latinLnBrk="0" hangingPunct="1">
        <a:lnSpc>
          <a:spcPts val="2625"/>
        </a:lnSpc>
        <a:spcBef>
          <a:spcPct val="0"/>
        </a:spcBef>
        <a:buNone/>
        <a:defRPr sz="225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Font typeface="Arial" pitchFamily="34" charset="0"/>
        <a:buNone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162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accent2"/>
        </a:buClr>
        <a:buFont typeface="Calibri" pitchFamily="34" charset="0"/>
        <a:buChar char="•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324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tx2"/>
        </a:buClr>
        <a:buFont typeface="Symbol" pitchFamily="18" charset="2"/>
        <a:buChar char="-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685800" rtl="0" eaLnBrk="1" latinLnBrk="0" hangingPunct="1">
        <a:lnSpc>
          <a:spcPts val="1275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685800" rtl="0" eaLnBrk="1" latinLnBrk="0" hangingPunct="1">
        <a:lnSpc>
          <a:spcPts val="1200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" y="-14126"/>
            <a:ext cx="9144000" cy="515762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08" y="4732338"/>
            <a:ext cx="9144000" cy="41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95537" y="951570"/>
            <a:ext cx="8352928" cy="35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pic>
        <p:nvPicPr>
          <p:cNvPr id="1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30476" y="4732338"/>
            <a:ext cx="1026000" cy="410400"/>
          </a:xfrm>
          <a:prstGeom prst="rect">
            <a:avLst/>
          </a:prstGeom>
          <a:noFill/>
        </p:spPr>
      </p:pic>
      <p:cxnSp>
        <p:nvCxnSpPr>
          <p:cNvPr id="13" name="Gerade Verbindung 12"/>
          <p:cNvCxnSpPr/>
          <p:nvPr/>
        </p:nvCxnSpPr>
        <p:spPr>
          <a:xfrm>
            <a:off x="1440000" y="4802904"/>
            <a:ext cx="0" cy="2700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56095" y="4924921"/>
            <a:ext cx="1050017" cy="162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en-US" sz="105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January, 29th 2021</a:t>
            </a:r>
            <a:endParaRPr lang="de-DE" sz="1050" b="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66708" y="4781571"/>
            <a:ext cx="970012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Seite </a:t>
            </a:r>
            <a:fld id="{3FE2E321-9699-4537-B4F6-C35DF19B42AC}" type="slidenum">
              <a:rPr lang="de-DE" sz="105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/>
              <a:t>‹Nr.›</a:t>
            </a:fld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547664" y="4788396"/>
            <a:ext cx="6066336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Jonas Böhm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47664" y="4926001"/>
            <a:ext cx="6066336" cy="161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Topic</a:t>
            </a:r>
          </a:p>
        </p:txBody>
      </p:sp>
      <p:pic>
        <p:nvPicPr>
          <p:cNvPr id="18" name="Picture 1028" descr="agri_benchmark_logo_5cm">
            <a:extLst>
              <a:ext uri="{FF2B5EF4-FFF2-40B4-BE49-F238E27FC236}">
                <a16:creationId xmlns:a16="http://schemas.microsoft.com/office/drawing/2014/main" id="{154CA1CF-9284-4271-873A-BEA1E049F7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67" y="4802904"/>
            <a:ext cx="1241681" cy="2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5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18" r:id="rId6"/>
    <p:sldLayoutId id="2147483716" r:id="rId7"/>
    <p:sldLayoutId id="2147483717" r:id="rId8"/>
    <p:sldLayoutId id="2147483713" r:id="rId9"/>
    <p:sldLayoutId id="2147483714" r:id="rId10"/>
    <p:sldLayoutId id="2147483702" r:id="rId11"/>
    <p:sldLayoutId id="2147483719" r:id="rId12"/>
  </p:sldLayoutIdLst>
  <p:hf hdr="0"/>
  <p:txStyles>
    <p:titleStyle>
      <a:lvl1pPr algn="l" defTabSz="685800" rtl="0" eaLnBrk="1" latinLnBrk="0" hangingPunct="1">
        <a:lnSpc>
          <a:spcPts val="2625"/>
        </a:lnSpc>
        <a:spcBef>
          <a:spcPct val="0"/>
        </a:spcBef>
        <a:buNone/>
        <a:defRPr sz="225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Font typeface="Arial" pitchFamily="34" charset="0"/>
        <a:buNone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162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accent2"/>
        </a:buClr>
        <a:buFont typeface="Calibri" pitchFamily="34" charset="0"/>
        <a:buChar char="•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324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tx2"/>
        </a:buClr>
        <a:buFont typeface="Symbol" pitchFamily="18" charset="2"/>
        <a:buChar char="-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685800" rtl="0" eaLnBrk="1" latinLnBrk="0" hangingPunct="1">
        <a:lnSpc>
          <a:spcPts val="1275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685800" rtl="0" eaLnBrk="1" latinLnBrk="0" hangingPunct="1">
        <a:lnSpc>
          <a:spcPts val="1200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" y="-14126"/>
            <a:ext cx="9144000" cy="515762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08" y="4732338"/>
            <a:ext cx="9144000" cy="41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95537" y="951570"/>
            <a:ext cx="8352928" cy="35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pic>
        <p:nvPicPr>
          <p:cNvPr id="1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30476" y="4732338"/>
            <a:ext cx="1026000" cy="410400"/>
          </a:xfrm>
          <a:prstGeom prst="rect">
            <a:avLst/>
          </a:prstGeom>
          <a:noFill/>
        </p:spPr>
      </p:pic>
      <p:cxnSp>
        <p:nvCxnSpPr>
          <p:cNvPr id="13" name="Gerade Verbindung 12"/>
          <p:cNvCxnSpPr/>
          <p:nvPr/>
        </p:nvCxnSpPr>
        <p:spPr>
          <a:xfrm>
            <a:off x="1440000" y="4802904"/>
            <a:ext cx="0" cy="2700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59532" y="4924921"/>
            <a:ext cx="975092" cy="1556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Datum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6708" y="4781571"/>
            <a:ext cx="970012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Seite </a:t>
            </a:r>
            <a:fld id="{3FE2E321-9699-4537-B4F6-C35DF19B42AC}" type="slidenum">
              <a:rPr lang="de-DE" sz="105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/>
              <a:t>‹Nr.›</a:t>
            </a:fld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547664" y="4788396"/>
            <a:ext cx="6066336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Vorname Nachname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47664" y="4926001"/>
            <a:ext cx="6066336" cy="161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Titel der Veranstaltung</a:t>
            </a:r>
          </a:p>
        </p:txBody>
      </p:sp>
    </p:spTree>
    <p:extLst>
      <p:ext uri="{BB962C8B-B14F-4D97-AF65-F5344CB8AC3E}">
        <p14:creationId xmlns:p14="http://schemas.microsoft.com/office/powerpoint/2010/main" val="274510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hf hdr="0"/>
  <p:txStyles>
    <p:titleStyle>
      <a:lvl1pPr algn="l" defTabSz="685800" rtl="0" eaLnBrk="1" latinLnBrk="0" hangingPunct="1">
        <a:lnSpc>
          <a:spcPts val="2625"/>
        </a:lnSpc>
        <a:spcBef>
          <a:spcPct val="0"/>
        </a:spcBef>
        <a:buNone/>
        <a:defRPr sz="225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Font typeface="Arial" pitchFamily="34" charset="0"/>
        <a:buNone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162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accent2"/>
        </a:buClr>
        <a:buFont typeface="Calibri" pitchFamily="34" charset="0"/>
        <a:buChar char="•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324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tx2"/>
        </a:buClr>
        <a:buFont typeface="Symbol" pitchFamily="18" charset="2"/>
        <a:buChar char="-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685800" rtl="0" eaLnBrk="1" latinLnBrk="0" hangingPunct="1">
        <a:lnSpc>
          <a:spcPts val="1275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685800" rtl="0" eaLnBrk="1" latinLnBrk="0" hangingPunct="1">
        <a:lnSpc>
          <a:spcPts val="1200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7" y="-14126"/>
            <a:ext cx="9144000" cy="515762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508" y="4732338"/>
            <a:ext cx="9144000" cy="411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itelplatzhalter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729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395537" y="951570"/>
            <a:ext cx="8352928" cy="35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Dieser Text steht für die erste Ebene</a:t>
            </a:r>
          </a:p>
          <a:p>
            <a:pPr lvl="1"/>
            <a:r>
              <a:rPr lang="de-DE" dirty="0"/>
              <a:t>Hier der Text für die zweite Ebene</a:t>
            </a:r>
          </a:p>
          <a:p>
            <a:pPr lvl="2"/>
            <a:r>
              <a:rPr lang="de-DE" dirty="0"/>
              <a:t>Und hier der Text für Ebene drei</a:t>
            </a:r>
          </a:p>
        </p:txBody>
      </p:sp>
      <p:pic>
        <p:nvPicPr>
          <p:cNvPr id="16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30476" y="4732338"/>
            <a:ext cx="1026000" cy="410400"/>
          </a:xfrm>
          <a:prstGeom prst="rect">
            <a:avLst/>
          </a:prstGeom>
          <a:noFill/>
        </p:spPr>
      </p:pic>
      <p:cxnSp>
        <p:nvCxnSpPr>
          <p:cNvPr id="17" name="Gerade Verbindung 16"/>
          <p:cNvCxnSpPr/>
          <p:nvPr userDrawn="1"/>
        </p:nvCxnSpPr>
        <p:spPr>
          <a:xfrm>
            <a:off x="1440000" y="4802904"/>
            <a:ext cx="0" cy="27003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 userDrawn="1"/>
        </p:nvSpPr>
        <p:spPr>
          <a:xfrm>
            <a:off x="359532" y="4924921"/>
            <a:ext cx="975092" cy="1556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Datum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366708" y="4781571"/>
            <a:ext cx="970012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Seite </a:t>
            </a:r>
            <a:fld id="{3FE2E321-9699-4537-B4F6-C35DF19B42AC}" type="slidenum">
              <a:rPr lang="de-DE" sz="105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/>
              <a:t>‹Nr.›</a:t>
            </a:fld>
            <a:r>
              <a:rPr lang="de-DE" sz="105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0" name="Textfeld 29"/>
          <p:cNvSpPr txBox="1"/>
          <p:nvPr userDrawn="1"/>
        </p:nvSpPr>
        <p:spPr>
          <a:xfrm>
            <a:off x="1547664" y="4788396"/>
            <a:ext cx="6066336" cy="1376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Vorname Nachname</a:t>
            </a:r>
          </a:p>
        </p:txBody>
      </p:sp>
      <p:sp>
        <p:nvSpPr>
          <p:cNvPr id="31" name="Textfeld 30"/>
          <p:cNvSpPr txBox="1"/>
          <p:nvPr userDrawn="1"/>
        </p:nvSpPr>
        <p:spPr>
          <a:xfrm>
            <a:off x="1547664" y="4926001"/>
            <a:ext cx="6066336" cy="1614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Titel der Veranstaltung</a:t>
            </a:r>
          </a:p>
        </p:txBody>
      </p:sp>
    </p:spTree>
    <p:extLst>
      <p:ext uri="{BB962C8B-B14F-4D97-AF65-F5344CB8AC3E}">
        <p14:creationId xmlns:p14="http://schemas.microsoft.com/office/powerpoint/2010/main" val="365753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6" r:id="rId2"/>
    <p:sldLayoutId id="2147483687" r:id="rId3"/>
    <p:sldLayoutId id="2147483688" r:id="rId4"/>
    <p:sldLayoutId id="2147483685" r:id="rId5"/>
    <p:sldLayoutId id="2147483695" r:id="rId6"/>
  </p:sldLayoutIdLst>
  <p:hf hdr="0"/>
  <p:txStyles>
    <p:titleStyle>
      <a:lvl1pPr algn="l" defTabSz="685800" rtl="0" eaLnBrk="1" latinLnBrk="0" hangingPunct="1">
        <a:lnSpc>
          <a:spcPts val="2625"/>
        </a:lnSpc>
        <a:spcBef>
          <a:spcPct val="0"/>
        </a:spcBef>
        <a:buNone/>
        <a:defRPr sz="225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Font typeface="Arial" pitchFamily="34" charset="0"/>
        <a:buNone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162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accent3"/>
        </a:buClr>
        <a:buFont typeface="Calibri" pitchFamily="34" charset="0"/>
        <a:buChar char="•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324000" indent="-162000" algn="l" defTabSz="685800" rtl="0" eaLnBrk="1" latinLnBrk="0" hangingPunct="1">
        <a:lnSpc>
          <a:spcPts val="1800"/>
        </a:lnSpc>
        <a:spcBef>
          <a:spcPts val="0"/>
        </a:spcBef>
        <a:spcAft>
          <a:spcPts val="900"/>
        </a:spcAft>
        <a:buClr>
          <a:schemeClr val="tx2"/>
        </a:buClr>
        <a:buFont typeface="Symbol" pitchFamily="18" charset="2"/>
        <a:buChar char="-"/>
        <a:defRPr sz="15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685800" rtl="0" eaLnBrk="1" latinLnBrk="0" hangingPunct="1">
        <a:lnSpc>
          <a:spcPts val="1275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685800" rtl="0" eaLnBrk="1" latinLnBrk="0" hangingPunct="1">
        <a:lnSpc>
          <a:spcPts val="1200"/>
        </a:lnSpc>
        <a:spcBef>
          <a:spcPts val="0"/>
        </a:spcBef>
        <a:buFontTx/>
        <a:buNone/>
        <a:defRPr sz="105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18" Type="http://schemas.openxmlformats.org/officeDocument/2006/relationships/image" Target="../media/image8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6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8.svg"/><Relationship Id="rId10" Type="http://schemas.openxmlformats.org/officeDocument/2006/relationships/image" Target="../media/image80.svg"/><Relationship Id="rId4" Type="http://schemas.openxmlformats.org/officeDocument/2006/relationships/image" Target="../media/image67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thuenen.de/en/about-us/locations-and-how-to-find-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592B1B4-4A29-449A-AEFA-9EB818EA2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PV-Freiflächenanlagen in der Landwirtschaft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F7A1B3-9DF2-4617-8EFB-16F6B3D32F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Dr. Jonas Böhm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0F34AD-6545-4593-8EA4-8764F09CDE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Thünen-Institut für Agrartechnologie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287F1F1-D8C9-412E-9D73-E83E66A74A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3. Energietag in der Region 38</a:t>
            </a:r>
            <a:br>
              <a:rPr lang="de-DE" dirty="0"/>
            </a:br>
            <a:r>
              <a:rPr lang="de-DE" dirty="0"/>
              <a:t>Braunschweig, 10.06.2026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038E9F-C363-4E1D-A5D2-85B63DAD1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1800" dirty="0"/>
              <a:t>Fakten zu PV-Freiflächenanlagen und Einleitung zum Thema Agri-PV</a:t>
            </a:r>
          </a:p>
        </p:txBody>
      </p:sp>
    </p:spTree>
    <p:extLst>
      <p:ext uri="{BB962C8B-B14F-4D97-AF65-F5344CB8AC3E}">
        <p14:creationId xmlns:p14="http://schemas.microsoft.com/office/powerpoint/2010/main" val="75623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63898-AEC0-40FF-AD89-5F93494D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Faktencheck - Video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727C754-B8FD-41B2-8F2A-76F82E9919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6842" y="4734311"/>
            <a:ext cx="1908313" cy="385942"/>
          </a:xfrm>
        </p:spPr>
        <p:txBody>
          <a:bodyPr/>
          <a:lstStyle/>
          <a:p>
            <a:r>
              <a:rPr lang="de-DE" dirty="0"/>
              <a:t>https://www.thuenen.de/de/newsroom/mediathek/faktencheck/energie-vom-acker-lohnt-sich-das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1A1B36-A6F7-4DFB-9612-F88B6770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85" y="838200"/>
            <a:ext cx="7012427" cy="38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9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4499D-8164-455B-B74B-1B09C487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</a:t>
            </a:r>
            <a:r>
              <a:rPr lang="de-DE" u="sng" dirty="0"/>
              <a:t>Kilometer</a:t>
            </a:r>
            <a:r>
              <a:rPr lang="de-DE" dirty="0"/>
              <a:t> liefert ein Hektar Fläche? (1)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FD7982-B02F-4A81-8A2F-7A4A1D442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Thünen-Faktencheck nach Böhm (2023)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9A9EBF-86AC-4AC9-A513-F82C2FAC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19" y="23859"/>
            <a:ext cx="661581" cy="7051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72C6D3-E724-4BF5-94F2-B5BA4D307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"/>
          <a:stretch/>
        </p:blipFill>
        <p:spPr>
          <a:xfrm>
            <a:off x="1090589" y="822959"/>
            <a:ext cx="6962820" cy="38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9806E0-1B0D-4AD8-A792-DF1CAC72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0"/>
          <a:stretch/>
        </p:blipFill>
        <p:spPr>
          <a:xfrm>
            <a:off x="1090589" y="822959"/>
            <a:ext cx="7013416" cy="38689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14499D-8164-455B-B74B-1B09C487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</a:t>
            </a:r>
            <a:r>
              <a:rPr lang="de-DE" u="sng" dirty="0"/>
              <a:t>Kilometer</a:t>
            </a:r>
            <a:r>
              <a:rPr lang="de-DE" dirty="0"/>
              <a:t> liefert ein Hektar Fläche? (2)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FD7982-B02F-4A81-8A2F-7A4A1D442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Thünen-Faktencheck nach Böhm (2023)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4A0E85-F3B9-4B3F-9EB0-754426BB7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419" y="23859"/>
            <a:ext cx="661581" cy="7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2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4499D-8164-455B-B74B-1B09C487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</a:t>
            </a:r>
            <a:r>
              <a:rPr lang="de-DE" u="sng" dirty="0"/>
              <a:t>Kilometer</a:t>
            </a:r>
            <a:r>
              <a:rPr lang="de-DE" dirty="0"/>
              <a:t> liefert ein Hektar Fläche? (3)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FD7982-B02F-4A81-8A2F-7A4A1D442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Thünen-Faktencheck nach Böhm (2023)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4B9F92-1480-4D41-8191-CA4B12555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19" y="23859"/>
            <a:ext cx="661581" cy="7051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AD40E5-8272-4C6F-933F-9923BBF8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88" y="822958"/>
            <a:ext cx="6916277" cy="38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6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7A5B06-C5E9-4C89-AB1B-C71553101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"/>
          <a:stretch/>
        </p:blipFill>
        <p:spPr>
          <a:xfrm>
            <a:off x="1090587" y="822957"/>
            <a:ext cx="7039445" cy="38689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14499D-8164-455B-B74B-1B09C487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</a:t>
            </a:r>
            <a:r>
              <a:rPr lang="de-DE" u="sng" dirty="0"/>
              <a:t>Kilometer</a:t>
            </a:r>
            <a:r>
              <a:rPr lang="de-DE" dirty="0"/>
              <a:t> liefert ein Hektar Fläche? (4)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FD7982-B02F-4A81-8A2F-7A4A1D442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Thünen-Faktencheck nach Böhm (2023)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4B9F92-1480-4D41-8191-CA4B1255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419" y="23859"/>
            <a:ext cx="661581" cy="7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5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A2217-F5C4-4C12-8C49-CAAEAD11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Für den landwirtschaftlichen Betrieb gilt: „Jeder Hektar zählt!“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EDE61D-A4A3-4A83-BB36-F7E283D143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Quellen: Fuchs (2020); Zinke (2021a) und  Zinke (2021b)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5C3AC3-9206-4138-A1B1-2DC6E720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27212"/>
            <a:ext cx="3539382" cy="1897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1006D1-F05A-45AF-B886-37B8DFBB4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046" y="1027212"/>
            <a:ext cx="4716473" cy="29995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6E3503-12D7-432C-B53D-43ABF9E6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998953"/>
            <a:ext cx="3681974" cy="16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D12549-B19B-4572-A49E-5DCD1F3A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71" y="864143"/>
            <a:ext cx="8629255" cy="38579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9DD5D0-EC5F-4A4E-92D7-891EDB3A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Nachhaltigkeitsziel: Verlust landwirtschaftlicher Flächen</a:t>
            </a:r>
            <a:br>
              <a:rPr lang="de-DE" dirty="0"/>
            </a:br>
            <a:r>
              <a:rPr lang="de-DE" dirty="0"/>
              <a:t>an Siedlungs- und Verkehrsflächen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863E6D-975F-44C3-8965-B0764DF34A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 Osterburg et al. (2023); Umweltbundesamt (2024)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C1CD13-72C9-4087-98BC-EC446C0F2363}"/>
              </a:ext>
            </a:extLst>
          </p:cNvPr>
          <p:cNvSpPr txBox="1"/>
          <p:nvPr/>
        </p:nvSpPr>
        <p:spPr>
          <a:xfrm>
            <a:off x="6530288" y="1637964"/>
            <a:ext cx="23563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dirty="0">
                <a:solidFill>
                  <a:schemeClr val="tx2"/>
                </a:solidFill>
              </a:rPr>
              <a:t>+25 ha pro Tag durch PV-Freiflächenanlagen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3490927-027C-42B8-8469-DC539891D439}"/>
              </a:ext>
            </a:extLst>
          </p:cNvPr>
          <p:cNvSpPr/>
          <p:nvPr/>
        </p:nvSpPr>
        <p:spPr>
          <a:xfrm>
            <a:off x="6866747" y="1499118"/>
            <a:ext cx="2019879" cy="258797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Daten 13">
            <a:extLst>
              <a:ext uri="{FF2B5EF4-FFF2-40B4-BE49-F238E27FC236}">
                <a16:creationId xmlns:a16="http://schemas.microsoft.com/office/drawing/2014/main" id="{68D5896A-5B8C-4694-AAFF-208716939F7F}"/>
              </a:ext>
            </a:extLst>
          </p:cNvPr>
          <p:cNvSpPr/>
          <p:nvPr/>
        </p:nvSpPr>
        <p:spPr>
          <a:xfrm rot="15960000">
            <a:off x="6651714" y="1286754"/>
            <a:ext cx="2269317" cy="1814991"/>
          </a:xfrm>
          <a:prstGeom prst="flowChartInputOutpu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7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Lösungsansatz: Agri-PV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929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>
                <a:solidFill>
                  <a:schemeClr val="tx2"/>
                </a:solidFill>
              </a:rPr>
              <a:t>© </a:t>
            </a:r>
            <a:r>
              <a:rPr lang="en-US" sz="900" dirty="0" err="1">
                <a:solidFill>
                  <a:schemeClr val="tx2"/>
                </a:solidFill>
              </a:rPr>
              <a:t>Thünen-Institut</a:t>
            </a:r>
            <a:endParaRPr lang="de-DE" sz="900" dirty="0">
              <a:solidFill>
                <a:schemeClr val="tx2"/>
              </a:solidFill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29D0121-F164-4451-81A9-A4D4A5A993E5}"/>
              </a:ext>
            </a:extLst>
          </p:cNvPr>
          <p:cNvCxnSpPr>
            <a:cxnSpLocks/>
          </p:cNvCxnSpPr>
          <p:nvPr/>
        </p:nvCxnSpPr>
        <p:spPr>
          <a:xfrm>
            <a:off x="7158574" y="1473738"/>
            <a:ext cx="3486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BB38885A-D9F5-4976-97BB-7BA8EFDFB884}"/>
              </a:ext>
            </a:extLst>
          </p:cNvPr>
          <p:cNvSpPr txBox="1"/>
          <p:nvPr/>
        </p:nvSpPr>
        <p:spPr>
          <a:xfrm>
            <a:off x="7586428" y="1292987"/>
            <a:ext cx="1557572" cy="278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200" b="1" dirty="0">
                <a:solidFill>
                  <a:schemeClr val="tx2"/>
                </a:solidFill>
              </a:rPr>
              <a:t>Anlagenfläche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E1D882D-F55A-4406-BE76-548F6EB910D1}"/>
              </a:ext>
            </a:extLst>
          </p:cNvPr>
          <p:cNvSpPr txBox="1"/>
          <p:nvPr/>
        </p:nvSpPr>
        <p:spPr>
          <a:xfrm>
            <a:off x="7617840" y="2138584"/>
            <a:ext cx="1557572" cy="900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200" b="1" dirty="0">
                <a:solidFill>
                  <a:schemeClr val="tx2"/>
                </a:solidFill>
              </a:rPr>
              <a:t>Verlust an landwirtschaftlicher Nutzfläche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6D10A0D-E866-4783-A7D8-36FD1DEC5343}"/>
              </a:ext>
            </a:extLst>
          </p:cNvPr>
          <p:cNvSpPr txBox="1"/>
          <p:nvPr/>
        </p:nvSpPr>
        <p:spPr>
          <a:xfrm>
            <a:off x="7650020" y="3401651"/>
            <a:ext cx="1557572" cy="585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200" b="1" dirty="0">
                <a:solidFill>
                  <a:schemeClr val="tx2"/>
                </a:solidFill>
              </a:rPr>
              <a:t>Verlust an Fläche für Vegetation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5E2047D-066D-468E-94AA-93D698E0F187}"/>
              </a:ext>
            </a:extLst>
          </p:cNvPr>
          <p:cNvCxnSpPr>
            <a:cxnSpLocks/>
          </p:cNvCxnSpPr>
          <p:nvPr/>
        </p:nvCxnSpPr>
        <p:spPr>
          <a:xfrm>
            <a:off x="7158574" y="3713213"/>
            <a:ext cx="348654" cy="0"/>
          </a:xfrm>
          <a:prstGeom prst="line">
            <a:avLst/>
          </a:prstGeom>
          <a:ln w="57150">
            <a:solidFill>
              <a:srgbClr val="E1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E3A6976-1D79-4DCC-AF29-B69626C1B1EA}"/>
              </a:ext>
            </a:extLst>
          </p:cNvPr>
          <p:cNvCxnSpPr>
            <a:cxnSpLocks/>
          </p:cNvCxnSpPr>
          <p:nvPr/>
        </p:nvCxnSpPr>
        <p:spPr>
          <a:xfrm>
            <a:off x="7174013" y="2635746"/>
            <a:ext cx="348654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725A170B-732D-49AD-B5E6-C44470817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84" y="898700"/>
            <a:ext cx="4799231" cy="1567344"/>
          </a:xfrm>
          <a:prstGeom prst="rect">
            <a:avLst/>
          </a:prstGeom>
        </p:spPr>
      </p:pic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9A2182F0-8D06-43ED-837C-7C496D6B72CA}"/>
              </a:ext>
            </a:extLst>
          </p:cNvPr>
          <p:cNvCxnSpPr>
            <a:cxnSpLocks/>
          </p:cNvCxnSpPr>
          <p:nvPr/>
        </p:nvCxnSpPr>
        <p:spPr>
          <a:xfrm>
            <a:off x="3005907" y="1329520"/>
            <a:ext cx="1034995" cy="716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AF60181-6C49-45F3-AE7F-AFD95035A3E4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010101" y="1682372"/>
            <a:ext cx="1876214" cy="3334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A3E7859-9494-47E9-901F-25F01E47D978}"/>
              </a:ext>
            </a:extLst>
          </p:cNvPr>
          <p:cNvCxnSpPr>
            <a:cxnSpLocks/>
          </p:cNvCxnSpPr>
          <p:nvPr/>
        </p:nvCxnSpPr>
        <p:spPr>
          <a:xfrm>
            <a:off x="4843946" y="1002730"/>
            <a:ext cx="1034995" cy="716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1759C7ED-8ACC-4AC3-8134-D01A7E853B93}"/>
              </a:ext>
            </a:extLst>
          </p:cNvPr>
          <p:cNvCxnSpPr>
            <a:cxnSpLocks/>
          </p:cNvCxnSpPr>
          <p:nvPr/>
        </p:nvCxnSpPr>
        <p:spPr>
          <a:xfrm flipV="1">
            <a:off x="3005907" y="994646"/>
            <a:ext cx="1876214" cy="3334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B0F1A719-3F13-41DC-BDCE-B7B5A8000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6" y="2458953"/>
            <a:ext cx="4781820" cy="1783663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50ADD75-63B7-44AD-87F2-21D0254753AA}"/>
              </a:ext>
            </a:extLst>
          </p:cNvPr>
          <p:cNvCxnSpPr>
            <a:cxnSpLocks/>
          </p:cNvCxnSpPr>
          <p:nvPr/>
        </p:nvCxnSpPr>
        <p:spPr>
          <a:xfrm flipV="1">
            <a:off x="2068243" y="3497259"/>
            <a:ext cx="3751542" cy="675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28A32323-B685-4401-82E2-C26EC1BA1C9A}"/>
              </a:ext>
            </a:extLst>
          </p:cNvPr>
          <p:cNvCxnSpPr>
            <a:cxnSpLocks/>
          </p:cNvCxnSpPr>
          <p:nvPr/>
        </p:nvCxnSpPr>
        <p:spPr>
          <a:xfrm flipV="1">
            <a:off x="1117362" y="2821359"/>
            <a:ext cx="3751542" cy="675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0932EB85-31BC-4562-A0A1-8FDE1E355887}"/>
              </a:ext>
            </a:extLst>
          </p:cNvPr>
          <p:cNvCxnSpPr>
            <a:cxnSpLocks/>
          </p:cNvCxnSpPr>
          <p:nvPr/>
        </p:nvCxnSpPr>
        <p:spPr>
          <a:xfrm flipH="1" flipV="1">
            <a:off x="4868904" y="2817494"/>
            <a:ext cx="945162" cy="6797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2A03490B-0944-40BF-B1A5-AA9878AE9D31}"/>
              </a:ext>
            </a:extLst>
          </p:cNvPr>
          <p:cNvCxnSpPr>
            <a:cxnSpLocks/>
          </p:cNvCxnSpPr>
          <p:nvPr/>
        </p:nvCxnSpPr>
        <p:spPr>
          <a:xfrm flipH="1" flipV="1">
            <a:off x="1142626" y="3493394"/>
            <a:ext cx="945162" cy="6797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120BE58F-D823-442D-8F35-D6AACC9BC6A0}"/>
              </a:ext>
            </a:extLst>
          </p:cNvPr>
          <p:cNvSpPr/>
          <p:nvPr/>
        </p:nvSpPr>
        <p:spPr>
          <a:xfrm rot="2116321">
            <a:off x="1288313" y="3744129"/>
            <a:ext cx="110644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24FEA82-162B-4A57-95DB-23E0DB997FF0}"/>
              </a:ext>
            </a:extLst>
          </p:cNvPr>
          <p:cNvSpPr/>
          <p:nvPr/>
        </p:nvSpPr>
        <p:spPr>
          <a:xfrm rot="2116321">
            <a:off x="1916675" y="3630397"/>
            <a:ext cx="110644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0F4723C-135C-420B-A533-32F452E14BF8}"/>
              </a:ext>
            </a:extLst>
          </p:cNvPr>
          <p:cNvSpPr/>
          <p:nvPr/>
        </p:nvSpPr>
        <p:spPr>
          <a:xfrm rot="2116321">
            <a:off x="2535429" y="3512874"/>
            <a:ext cx="110644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75C30093-EB79-4675-92E4-452FC7C0C9A6}"/>
              </a:ext>
            </a:extLst>
          </p:cNvPr>
          <p:cNvSpPr/>
          <p:nvPr/>
        </p:nvSpPr>
        <p:spPr>
          <a:xfrm rot="20944848">
            <a:off x="4046981" y="3512873"/>
            <a:ext cx="134085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05E7F9D3-8139-44E7-9E78-DA09A4ECC662}"/>
              </a:ext>
            </a:extLst>
          </p:cNvPr>
          <p:cNvSpPr/>
          <p:nvPr/>
        </p:nvSpPr>
        <p:spPr>
          <a:xfrm rot="20944848">
            <a:off x="3712394" y="3324307"/>
            <a:ext cx="134085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E553E7CF-EB89-4E6A-89F0-DC558C624DE5}"/>
              </a:ext>
            </a:extLst>
          </p:cNvPr>
          <p:cNvSpPr/>
          <p:nvPr/>
        </p:nvSpPr>
        <p:spPr>
          <a:xfrm rot="20944848">
            <a:off x="3385873" y="3108263"/>
            <a:ext cx="1340857" cy="8416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05EA9F1-0E55-4074-9D69-37689F7550D8}"/>
              </a:ext>
            </a:extLst>
          </p:cNvPr>
          <p:cNvSpPr/>
          <p:nvPr/>
        </p:nvSpPr>
        <p:spPr>
          <a:xfrm>
            <a:off x="1394220" y="350395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9933673-577D-40FB-A96E-C2FC04467061}"/>
              </a:ext>
            </a:extLst>
          </p:cNvPr>
          <p:cNvSpPr/>
          <p:nvPr/>
        </p:nvSpPr>
        <p:spPr>
          <a:xfrm>
            <a:off x="1779565" y="3760711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B5B3F50-7C43-4B5F-BA53-3029DC63087F}"/>
              </a:ext>
            </a:extLst>
          </p:cNvPr>
          <p:cNvSpPr/>
          <p:nvPr/>
        </p:nvSpPr>
        <p:spPr>
          <a:xfrm>
            <a:off x="2162095" y="4040999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0289AC8-F7B7-498E-9722-EAEC15F04984}"/>
              </a:ext>
            </a:extLst>
          </p:cNvPr>
          <p:cNvSpPr/>
          <p:nvPr/>
        </p:nvSpPr>
        <p:spPr>
          <a:xfrm>
            <a:off x="2830962" y="392264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C922CEA-BEA5-42BF-B84C-95AA084D2CA2}"/>
              </a:ext>
            </a:extLst>
          </p:cNvPr>
          <p:cNvSpPr/>
          <p:nvPr/>
        </p:nvSpPr>
        <p:spPr>
          <a:xfrm>
            <a:off x="2447038" y="366221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97232549-1A93-4C69-926A-052EA8F2F99D}"/>
              </a:ext>
            </a:extLst>
          </p:cNvPr>
          <p:cNvSpPr/>
          <p:nvPr/>
        </p:nvSpPr>
        <p:spPr>
          <a:xfrm>
            <a:off x="2091899" y="3404956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DDE0F8D-9FDF-4A86-BFCD-C53DCBA5BF09}"/>
              </a:ext>
            </a:extLst>
          </p:cNvPr>
          <p:cNvSpPr/>
          <p:nvPr/>
        </p:nvSpPr>
        <p:spPr>
          <a:xfrm>
            <a:off x="2681265" y="3265133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5DD1941-B857-47A4-904F-B7D725D6F108}"/>
              </a:ext>
            </a:extLst>
          </p:cNvPr>
          <p:cNvSpPr/>
          <p:nvPr/>
        </p:nvSpPr>
        <p:spPr>
          <a:xfrm>
            <a:off x="3049252" y="3528743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ED4E979-E774-4719-BAA7-BBFFAC60DB88}"/>
              </a:ext>
            </a:extLst>
          </p:cNvPr>
          <p:cNvSpPr/>
          <p:nvPr/>
        </p:nvSpPr>
        <p:spPr>
          <a:xfrm>
            <a:off x="3439472" y="3818942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7EB01D4-2AB7-448C-8683-EB994BE1BB9F}"/>
              </a:ext>
            </a:extLst>
          </p:cNvPr>
          <p:cNvSpPr/>
          <p:nvPr/>
        </p:nvSpPr>
        <p:spPr>
          <a:xfrm>
            <a:off x="3398073" y="3261924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28A701F0-2E50-42C5-9A07-3AA3B9EF2566}"/>
              </a:ext>
            </a:extLst>
          </p:cNvPr>
          <p:cNvSpPr/>
          <p:nvPr/>
        </p:nvSpPr>
        <p:spPr>
          <a:xfrm>
            <a:off x="4678857" y="3013559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C201231-9057-4EF4-8C3A-48B632E2186E}"/>
              </a:ext>
            </a:extLst>
          </p:cNvPr>
          <p:cNvSpPr/>
          <p:nvPr/>
        </p:nvSpPr>
        <p:spPr>
          <a:xfrm>
            <a:off x="3723660" y="347932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180F8F4C-7A14-469F-8BD2-6E63E7D389EB}"/>
              </a:ext>
            </a:extLst>
          </p:cNvPr>
          <p:cNvSpPr/>
          <p:nvPr/>
        </p:nvSpPr>
        <p:spPr>
          <a:xfrm>
            <a:off x="5001470" y="3232334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A601172-4B77-456F-9CEF-64016F72C5A7}"/>
              </a:ext>
            </a:extLst>
          </p:cNvPr>
          <p:cNvSpPr/>
          <p:nvPr/>
        </p:nvSpPr>
        <p:spPr>
          <a:xfrm>
            <a:off x="4056302" y="366221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DB712B8-B77F-4179-891F-EF645AE068DF}"/>
              </a:ext>
            </a:extLst>
          </p:cNvPr>
          <p:cNvSpPr/>
          <p:nvPr/>
        </p:nvSpPr>
        <p:spPr>
          <a:xfrm>
            <a:off x="5329887" y="3418834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CA39DF3E-1D26-45E0-A543-BAE9385E8837}"/>
              </a:ext>
            </a:extLst>
          </p:cNvPr>
          <p:cNvSpPr/>
          <p:nvPr/>
        </p:nvSpPr>
        <p:spPr>
          <a:xfrm>
            <a:off x="3006402" y="994044"/>
            <a:ext cx="2799080" cy="1036320"/>
          </a:xfrm>
          <a:custGeom>
            <a:avLst/>
            <a:gdLst>
              <a:gd name="connsiteX0" fmla="*/ 975360 w 2799080"/>
              <a:gd name="connsiteY0" fmla="*/ 1036320 h 1036320"/>
              <a:gd name="connsiteX1" fmla="*/ 0 w 2799080"/>
              <a:gd name="connsiteY1" fmla="*/ 350520 h 1036320"/>
              <a:gd name="connsiteX2" fmla="*/ 1813560 w 2799080"/>
              <a:gd name="connsiteY2" fmla="*/ 0 h 1036320"/>
              <a:gd name="connsiteX3" fmla="*/ 2799080 w 2799080"/>
              <a:gd name="connsiteY3" fmla="*/ 680720 h 1036320"/>
              <a:gd name="connsiteX4" fmla="*/ 975360 w 2799080"/>
              <a:gd name="connsiteY4" fmla="*/ 10363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9080" h="1036320">
                <a:moveTo>
                  <a:pt x="975360" y="1036320"/>
                </a:moveTo>
                <a:lnTo>
                  <a:pt x="0" y="350520"/>
                </a:lnTo>
                <a:lnTo>
                  <a:pt x="1813560" y="0"/>
                </a:lnTo>
                <a:lnTo>
                  <a:pt x="2799080" y="680720"/>
                </a:lnTo>
                <a:lnTo>
                  <a:pt x="975360" y="103632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chemeClr val="accent3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646054F-BFC7-4230-AC7A-F006061D60B4}"/>
              </a:ext>
            </a:extLst>
          </p:cNvPr>
          <p:cNvSpPr/>
          <p:nvPr/>
        </p:nvSpPr>
        <p:spPr>
          <a:xfrm>
            <a:off x="3352722" y="1419008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8B31233-A84E-40F7-98C7-DC22E076BCD2}"/>
              </a:ext>
            </a:extLst>
          </p:cNvPr>
          <p:cNvSpPr/>
          <p:nvPr/>
        </p:nvSpPr>
        <p:spPr>
          <a:xfrm>
            <a:off x="4356237" y="1521702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1F7D80E-98F9-4F07-80AA-4CA7CE35E48A}"/>
              </a:ext>
            </a:extLst>
          </p:cNvPr>
          <p:cNvSpPr/>
          <p:nvPr/>
        </p:nvSpPr>
        <p:spPr>
          <a:xfrm>
            <a:off x="4053848" y="1297570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73BAEAB-0054-41A8-8D4A-7914FDA1042D}"/>
              </a:ext>
            </a:extLst>
          </p:cNvPr>
          <p:cNvSpPr/>
          <p:nvPr/>
        </p:nvSpPr>
        <p:spPr>
          <a:xfrm>
            <a:off x="4658282" y="1169560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3EB546C-8FC3-4DB3-AE9B-98B5154B593C}"/>
              </a:ext>
            </a:extLst>
          </p:cNvPr>
          <p:cNvSpPr/>
          <p:nvPr/>
        </p:nvSpPr>
        <p:spPr>
          <a:xfrm>
            <a:off x="4051147" y="1897976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E01A493-B567-4213-87AE-CD47F85580BB}"/>
              </a:ext>
            </a:extLst>
          </p:cNvPr>
          <p:cNvSpPr/>
          <p:nvPr/>
        </p:nvSpPr>
        <p:spPr>
          <a:xfrm>
            <a:off x="4740310" y="1736284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B7DEB154-4708-4792-8AD4-0D0B36582956}"/>
              </a:ext>
            </a:extLst>
          </p:cNvPr>
          <p:cNvSpPr/>
          <p:nvPr/>
        </p:nvSpPr>
        <p:spPr>
          <a:xfrm>
            <a:off x="5352746" y="1643160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6905684-64E7-41FB-B6ED-C067FD45B9F6}"/>
              </a:ext>
            </a:extLst>
          </p:cNvPr>
          <p:cNvSpPr/>
          <p:nvPr/>
        </p:nvSpPr>
        <p:spPr>
          <a:xfrm>
            <a:off x="3677626" y="1672052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1093E55-6914-485D-998B-F75B9E01D6D3}"/>
              </a:ext>
            </a:extLst>
          </p:cNvPr>
          <p:cNvSpPr/>
          <p:nvPr/>
        </p:nvSpPr>
        <p:spPr>
          <a:xfrm>
            <a:off x="4984667" y="1422743"/>
            <a:ext cx="45719" cy="50995"/>
          </a:xfrm>
          <a:prstGeom prst="ellipse">
            <a:avLst/>
          </a:prstGeom>
          <a:solidFill>
            <a:srgbClr val="E17D00"/>
          </a:solidFill>
          <a:ln>
            <a:solidFill>
              <a:srgbClr val="E1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0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64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25" grpId="0" animBg="1"/>
      <p:bldP spid="54" grpId="0" animBg="1"/>
      <p:bldP spid="52" grpId="0" animBg="1"/>
      <p:bldP spid="55" grpId="0" animBg="1"/>
      <p:bldP spid="56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4CD30-E4ED-45B0-9DED-D78D34C8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Karte - Agri-PV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2FEABA0-8930-434C-ABA7-0E90F885B1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29536" y="4757558"/>
            <a:ext cx="2125620" cy="385942"/>
          </a:xfrm>
        </p:spPr>
        <p:txBody>
          <a:bodyPr/>
          <a:lstStyle/>
          <a:p>
            <a:r>
              <a:rPr lang="de-DE" dirty="0"/>
              <a:t>Quelle: https://agrivoltaicsmap.ise.fraunhofer.de/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77FD5D-3C05-4247-BF05-351B3470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35" y="893258"/>
            <a:ext cx="2918124" cy="3739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1A66F7-8473-4D7D-A195-D4F11D46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46" y="893258"/>
            <a:ext cx="2613492" cy="19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845940-A63D-4DC2-B8D1-06549021A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79" y="2763064"/>
            <a:ext cx="255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29D73-E869-46D9-97AB-21600377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 PV-Freiflächenanlage (PV-FFA)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25883" y="4723498"/>
            <a:ext cx="12660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>
                <a:solidFill>
                  <a:schemeClr val="tx2"/>
                </a:solidFill>
              </a:rPr>
              <a:t>© </a:t>
            </a:r>
            <a:r>
              <a:rPr lang="en-US" sz="900" dirty="0" err="1">
                <a:solidFill>
                  <a:schemeClr val="tx2"/>
                </a:solidFill>
              </a:rPr>
              <a:t>fabersam</a:t>
            </a:r>
            <a:r>
              <a:rPr lang="en-US" sz="900" dirty="0">
                <a:solidFill>
                  <a:schemeClr val="tx2"/>
                </a:solidFill>
              </a:rPr>
              <a:t> - picabay.com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068E99-8CB4-4498-9F1C-2C2A909FA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31" y="782180"/>
            <a:ext cx="6994278" cy="39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8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2A48A-4668-4135-BB1B-66E25818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bin ich und was machen wir?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F9D73F-A606-41D8-8DF0-C0F63C0436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Dr. Jonas Böhm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32 Jahre alt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gelernter Landwirt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B.Sc. Agrarwissenschaften Göttingen – Nutzpflanzenwissenschaften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M.Sc. Agrarwissenschaften Göttingen – Agribusiness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Promotion am Thünen-Institut für Betriebswirtschaft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Seit Mitte 2025 Wissenschaftler am Thünen-Institut für Agrartechnologie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CE6431-6379-4477-8C64-0F5F99966A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3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Agri-PV vertikal (AV vertikal)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929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900" dirty="0">
                <a:solidFill>
                  <a:schemeClr val="tx2"/>
                </a:solidFill>
              </a:rPr>
              <a:t>© Next2Sun GmbH</a:t>
            </a:r>
            <a:endParaRPr lang="de-DE" sz="900" dirty="0">
              <a:solidFill>
                <a:schemeClr val="tx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3FE468-35D1-4135-8AB5-C59FA2CAD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18" y="795389"/>
            <a:ext cx="5892164" cy="39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6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Agri-PV </a:t>
            </a:r>
            <a:r>
              <a:rPr lang="de-DE" dirty="0" err="1"/>
              <a:t>tracking</a:t>
            </a:r>
            <a:r>
              <a:rPr lang="de-DE" dirty="0"/>
              <a:t> (AV </a:t>
            </a:r>
            <a:r>
              <a:rPr lang="de-DE" dirty="0" err="1"/>
              <a:t>tracking</a:t>
            </a:r>
            <a:r>
              <a:rPr lang="de-DE" dirty="0"/>
              <a:t>)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9296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900" dirty="0">
                <a:solidFill>
                  <a:schemeClr val="tx2"/>
                </a:solidFill>
              </a:rPr>
              <a:t>© Thomas Rebitzer</a:t>
            </a:r>
            <a:endParaRPr lang="de-DE" sz="900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2D28BD-B6CB-4CFA-86E6-BE6CCFB44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46" y="779588"/>
            <a:ext cx="5258546" cy="39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6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Agri-PV 2,1m hoch (AV 2,1m)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10207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900" dirty="0">
                <a:solidFill>
                  <a:schemeClr val="tx2"/>
                </a:solidFill>
              </a:rPr>
              <a:t>© SUNfarming GmbH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7E9FB4-02B7-4768-833D-0E25E2EDD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9035"/>
          <a:stretch/>
        </p:blipFill>
        <p:spPr>
          <a:xfrm>
            <a:off x="859412" y="780780"/>
            <a:ext cx="7425176" cy="39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8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Agri-PV &gt;4m (AV &gt;4m)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1185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900" dirty="0">
                <a:solidFill>
                  <a:schemeClr val="tx2"/>
                </a:solidFill>
              </a:rPr>
              <a:t>© Krinner Carport GmbH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020AE5-EE5A-402D-851B-71F6A8FB1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54" y="777227"/>
            <a:ext cx="5249892" cy="393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170B5208-95EE-4EC5-85B6-49BF139C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Agri-PV Apfel (AV Apfel)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2E8B8A-FB4E-4CE4-AC89-FA2519A9D92E}"/>
              </a:ext>
            </a:extLst>
          </p:cNvPr>
          <p:cNvSpPr txBox="1"/>
          <p:nvPr/>
        </p:nvSpPr>
        <p:spPr>
          <a:xfrm>
            <a:off x="6688200" y="4723498"/>
            <a:ext cx="1185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900" dirty="0">
                <a:solidFill>
                  <a:schemeClr val="tx2"/>
                </a:solidFill>
              </a:rPr>
              <a:t>© Fraunhofer ISE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C7E777-1EDF-4CBE-AB4D-3124A6AB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23" y="779282"/>
            <a:ext cx="5923353" cy="394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F0E987C-5CBA-424F-8ACA-49054313D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9767"/>
          <a:stretch/>
        </p:blipFill>
        <p:spPr>
          <a:xfrm>
            <a:off x="345759" y="3503130"/>
            <a:ext cx="798444" cy="3943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FE68C2-94C2-4808-9CDC-557295FB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Fläche erhalten mit Agri-PV?</a:t>
            </a:r>
            <a:br>
              <a:rPr lang="de-DE" dirty="0"/>
            </a:br>
            <a:r>
              <a:rPr lang="de-DE" sz="2000" i="1" dirty="0"/>
              <a:t>Flächenbedarf für gleichen Stromertrag pro Jahr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6491A2A-6751-4291-B013-A3434E532F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eigene Berechnungen basierend auf dem Szenario 10 ha im Osten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BCFD08F-4726-43FF-B497-04CDDBF475E6}"/>
              </a:ext>
            </a:extLst>
          </p:cNvPr>
          <p:cNvSpPr txBox="1"/>
          <p:nvPr/>
        </p:nvSpPr>
        <p:spPr>
          <a:xfrm>
            <a:off x="8304904" y="3547923"/>
            <a:ext cx="733297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1,1 ha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24DB9B0-966D-4ED1-B06B-BB526AA7A52D}"/>
              </a:ext>
            </a:extLst>
          </p:cNvPr>
          <p:cNvSpPr txBox="1"/>
          <p:nvPr/>
        </p:nvSpPr>
        <p:spPr>
          <a:xfrm>
            <a:off x="8322156" y="1639591"/>
            <a:ext cx="679695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1,0 ha</a:t>
            </a: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D8D49FF3-603D-4C39-AED0-A7024BC596B8}"/>
              </a:ext>
            </a:extLst>
          </p:cNvPr>
          <p:cNvSpPr txBox="1"/>
          <p:nvPr/>
        </p:nvSpPr>
        <p:spPr>
          <a:xfrm>
            <a:off x="3602587" y="1639591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1,0 ha</a:t>
            </a: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065F087A-0F00-4916-B0F1-2BB3F5C09863}"/>
              </a:ext>
            </a:extLst>
          </p:cNvPr>
          <p:cNvSpPr txBox="1"/>
          <p:nvPr/>
        </p:nvSpPr>
        <p:spPr>
          <a:xfrm>
            <a:off x="3585335" y="3547923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0,11 ha</a:t>
            </a:r>
          </a:p>
        </p:txBody>
      </p:sp>
      <p:pic>
        <p:nvPicPr>
          <p:cNvPr id="181" name="Grafik 180">
            <a:extLst>
              <a:ext uri="{FF2B5EF4-FFF2-40B4-BE49-F238E27FC236}">
                <a16:creationId xmlns:a16="http://schemas.microsoft.com/office/drawing/2014/main" id="{D5C5DE13-5AA0-46A7-B34C-540E8C1A09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r="10449"/>
          <a:stretch/>
        </p:blipFill>
        <p:spPr>
          <a:xfrm>
            <a:off x="340103" y="1521464"/>
            <a:ext cx="792000" cy="528000"/>
          </a:xfrm>
          <a:prstGeom prst="rect">
            <a:avLst/>
          </a:prstGeom>
        </p:spPr>
      </p:pic>
      <p:sp>
        <p:nvSpPr>
          <p:cNvPr id="240" name="Textfeld 239">
            <a:extLst>
              <a:ext uri="{FF2B5EF4-FFF2-40B4-BE49-F238E27FC236}">
                <a16:creationId xmlns:a16="http://schemas.microsoft.com/office/drawing/2014/main" id="{795B9735-40AD-44F9-93A4-8B792BE1B8C6}"/>
              </a:ext>
            </a:extLst>
          </p:cNvPr>
          <p:cNvSpPr txBox="1"/>
          <p:nvPr/>
        </p:nvSpPr>
        <p:spPr>
          <a:xfrm>
            <a:off x="1257677" y="1639591"/>
            <a:ext cx="1895866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Freiflächenanlage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E541A0-4D2E-4139-A2F6-F5444CB0B62A}"/>
              </a:ext>
            </a:extLst>
          </p:cNvPr>
          <p:cNvSpPr txBox="1"/>
          <p:nvPr/>
        </p:nvSpPr>
        <p:spPr>
          <a:xfrm>
            <a:off x="1242448" y="3547923"/>
            <a:ext cx="2012890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Agri-PV 2,1m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9FF5DFA8-38B3-4B22-A9FA-AC7CFCD3C4C8}"/>
              </a:ext>
            </a:extLst>
          </p:cNvPr>
          <p:cNvSpPr txBox="1"/>
          <p:nvPr/>
        </p:nvSpPr>
        <p:spPr>
          <a:xfrm>
            <a:off x="3587358" y="831854"/>
            <a:ext cx="335805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>
                <a:solidFill>
                  <a:schemeClr val="tx2"/>
                </a:solidFill>
              </a:rPr>
              <a:t>Verlust an landwirtschaftlicher Fläche </a:t>
            </a:r>
            <a:br>
              <a:rPr lang="de-DE" sz="1400" dirty="0">
                <a:solidFill>
                  <a:schemeClr val="tx2"/>
                </a:solidFill>
              </a:rPr>
            </a:br>
            <a:r>
              <a:rPr lang="de-DE" sz="1400" dirty="0">
                <a:solidFill>
                  <a:schemeClr val="tx2"/>
                </a:solidFill>
              </a:rPr>
              <a:t>für die Nahrungsmittelproduktion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A6B85D01-CE4C-4017-B1CF-AFEB7F9176AC}"/>
              </a:ext>
            </a:extLst>
          </p:cNvPr>
          <p:cNvSpPr txBox="1"/>
          <p:nvPr/>
        </p:nvSpPr>
        <p:spPr>
          <a:xfrm>
            <a:off x="7808909" y="831854"/>
            <a:ext cx="10747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>
                <a:solidFill>
                  <a:schemeClr val="tx2"/>
                </a:solidFill>
              </a:rPr>
              <a:t>Anlagenfläche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3442E5-B85B-47DD-A3E6-91B3FAAB2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984" y="966109"/>
            <a:ext cx="216904" cy="6507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A858243-CE6C-4EE8-9D86-8687493DD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880764" flipH="1">
            <a:off x="8634346" y="1020034"/>
            <a:ext cx="493900" cy="500463"/>
          </a:xfrm>
          <a:prstGeom prst="rect">
            <a:avLst/>
          </a:prstGeom>
        </p:spPr>
      </p:pic>
      <p:sp>
        <p:nvSpPr>
          <p:cNvPr id="180" name="Textfeld 179">
            <a:extLst>
              <a:ext uri="{FF2B5EF4-FFF2-40B4-BE49-F238E27FC236}">
                <a16:creationId xmlns:a16="http://schemas.microsoft.com/office/drawing/2014/main" id="{802B6201-CA02-4AF3-8C33-6FB1EAC54D40}"/>
              </a:ext>
            </a:extLst>
          </p:cNvPr>
          <p:cNvSpPr txBox="1"/>
          <p:nvPr/>
        </p:nvSpPr>
        <p:spPr>
          <a:xfrm>
            <a:off x="3586818" y="2902096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0,2 ha</a:t>
            </a:r>
          </a:p>
        </p:txBody>
      </p:sp>
      <p:sp>
        <p:nvSpPr>
          <p:cNvPr id="183" name="Textfeld 182">
            <a:extLst>
              <a:ext uri="{FF2B5EF4-FFF2-40B4-BE49-F238E27FC236}">
                <a16:creationId xmlns:a16="http://schemas.microsoft.com/office/drawing/2014/main" id="{B45B79A4-46F8-4035-97E1-2D816DEC8F7D}"/>
              </a:ext>
            </a:extLst>
          </p:cNvPr>
          <p:cNvSpPr txBox="1"/>
          <p:nvPr/>
        </p:nvSpPr>
        <p:spPr>
          <a:xfrm>
            <a:off x="8306387" y="2902096"/>
            <a:ext cx="752683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1,31 ha</a:t>
            </a:r>
          </a:p>
        </p:txBody>
      </p:sp>
      <p:pic>
        <p:nvPicPr>
          <p:cNvPr id="202" name="Grafik 201">
            <a:extLst>
              <a:ext uri="{FF2B5EF4-FFF2-40B4-BE49-F238E27FC236}">
                <a16:creationId xmlns:a16="http://schemas.microsoft.com/office/drawing/2014/main" id="{9CAE408E-309B-4BB5-957E-8D8F0819C6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339023" y="2798878"/>
            <a:ext cx="792540" cy="528360"/>
          </a:xfrm>
          <a:prstGeom prst="rect">
            <a:avLst/>
          </a:prstGeom>
        </p:spPr>
      </p:pic>
      <p:sp>
        <p:nvSpPr>
          <p:cNvPr id="207" name="Textfeld 206">
            <a:extLst>
              <a:ext uri="{FF2B5EF4-FFF2-40B4-BE49-F238E27FC236}">
                <a16:creationId xmlns:a16="http://schemas.microsoft.com/office/drawing/2014/main" id="{7E49E130-7448-49E1-896F-0E5223FE8F4C}"/>
              </a:ext>
            </a:extLst>
          </p:cNvPr>
          <p:cNvSpPr txBox="1"/>
          <p:nvPr/>
        </p:nvSpPr>
        <p:spPr>
          <a:xfrm>
            <a:off x="1241908" y="2902096"/>
            <a:ext cx="159639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Agri-PV </a:t>
            </a:r>
            <a:r>
              <a:rPr lang="de-DE" dirty="0" err="1">
                <a:solidFill>
                  <a:schemeClr val="tx2"/>
                </a:solidFill>
              </a:rPr>
              <a:t>tracking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209" name="Textfeld 208">
            <a:extLst>
              <a:ext uri="{FF2B5EF4-FFF2-40B4-BE49-F238E27FC236}">
                <a16:creationId xmlns:a16="http://schemas.microsoft.com/office/drawing/2014/main" id="{0D07D4F3-3EDA-44EB-A4DA-804D4090BD62}"/>
              </a:ext>
            </a:extLst>
          </p:cNvPr>
          <p:cNvSpPr txBox="1"/>
          <p:nvPr/>
        </p:nvSpPr>
        <p:spPr>
          <a:xfrm>
            <a:off x="8306927" y="2216677"/>
            <a:ext cx="82364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2,72 ha</a:t>
            </a:r>
          </a:p>
        </p:txBody>
      </p:sp>
      <p:sp>
        <p:nvSpPr>
          <p:cNvPr id="210" name="Textfeld 209">
            <a:extLst>
              <a:ext uri="{FF2B5EF4-FFF2-40B4-BE49-F238E27FC236}">
                <a16:creationId xmlns:a16="http://schemas.microsoft.com/office/drawing/2014/main" id="{1A2AF898-E7E4-4DA3-B224-572D52307602}"/>
              </a:ext>
            </a:extLst>
          </p:cNvPr>
          <p:cNvSpPr txBox="1"/>
          <p:nvPr/>
        </p:nvSpPr>
        <p:spPr>
          <a:xfrm>
            <a:off x="3587358" y="2216677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0,41 ha</a:t>
            </a:r>
          </a:p>
        </p:txBody>
      </p:sp>
      <p:pic>
        <p:nvPicPr>
          <p:cNvPr id="211" name="Grafik 210">
            <a:extLst>
              <a:ext uri="{FF2B5EF4-FFF2-40B4-BE49-F238E27FC236}">
                <a16:creationId xmlns:a16="http://schemas.microsoft.com/office/drawing/2014/main" id="{9F7D6CBA-EB36-4E66-8A8E-BDF0DE279A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63" y="2123017"/>
            <a:ext cx="792000" cy="528000"/>
          </a:xfrm>
          <a:prstGeom prst="rect">
            <a:avLst/>
          </a:prstGeom>
        </p:spPr>
      </p:pic>
      <p:sp>
        <p:nvSpPr>
          <p:cNvPr id="212" name="Textfeld 211">
            <a:extLst>
              <a:ext uri="{FF2B5EF4-FFF2-40B4-BE49-F238E27FC236}">
                <a16:creationId xmlns:a16="http://schemas.microsoft.com/office/drawing/2014/main" id="{A0A16768-9769-46D3-9913-6F662EB7C4AE}"/>
              </a:ext>
            </a:extLst>
          </p:cNvPr>
          <p:cNvSpPr txBox="1"/>
          <p:nvPr/>
        </p:nvSpPr>
        <p:spPr>
          <a:xfrm>
            <a:off x="1242448" y="2216677"/>
            <a:ext cx="159639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Agri-PV vertikal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AE0B1DC-7CA8-424C-9B0F-677E1F251CE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1628" y="2871007"/>
            <a:ext cx="1414800" cy="360000"/>
          </a:xfrm>
          <a:prstGeom prst="rect">
            <a:avLst/>
          </a:pr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3DBC4EF3-62A7-4559-814C-56D0F225F57B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5228" y="2197850"/>
            <a:ext cx="2941200" cy="360000"/>
          </a:xfrm>
          <a:prstGeom prst="rect">
            <a:avLst/>
          </a:prstGeom>
        </p:spPr>
      </p:pic>
      <p:pic>
        <p:nvPicPr>
          <p:cNvPr id="218" name="Grafik 217">
            <a:extLst>
              <a:ext uri="{FF2B5EF4-FFF2-40B4-BE49-F238E27FC236}">
                <a16:creationId xmlns:a16="http://schemas.microsoft.com/office/drawing/2014/main" id="{9B3FB226-C558-4607-A5BA-7B74137B0688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97888" y="3528402"/>
            <a:ext cx="1188000" cy="3600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DB496D9A-CE51-451B-A64D-FFA166A6D0C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05888" y="1642207"/>
            <a:ext cx="1080000" cy="360000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4A770B90-1A93-418B-986C-4FE224055E74}"/>
              </a:ext>
            </a:extLst>
          </p:cNvPr>
          <p:cNvSpPr txBox="1"/>
          <p:nvPr/>
        </p:nvSpPr>
        <p:spPr>
          <a:xfrm>
            <a:off x="8304364" y="4198127"/>
            <a:ext cx="733297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1,83 ha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F655C53-9E54-4718-BAA4-AA7070E95BB9}"/>
              </a:ext>
            </a:extLst>
          </p:cNvPr>
          <p:cNvSpPr txBox="1"/>
          <p:nvPr/>
        </p:nvSpPr>
        <p:spPr>
          <a:xfrm>
            <a:off x="3584795" y="4198127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0,18 ha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7C5C9B8-983E-42E5-9C21-AE7716F512F7}"/>
              </a:ext>
            </a:extLst>
          </p:cNvPr>
          <p:cNvSpPr txBox="1"/>
          <p:nvPr/>
        </p:nvSpPr>
        <p:spPr>
          <a:xfrm>
            <a:off x="1241908" y="4198127"/>
            <a:ext cx="2012890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dirty="0">
                <a:solidFill>
                  <a:schemeClr val="tx2"/>
                </a:solidFill>
              </a:rPr>
              <a:t>Agri-PV &gt;4m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6AC8F951-CA3C-49DA-861C-6D5B8D5138EA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06428" y="4185797"/>
            <a:ext cx="1980000" cy="36000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F9753360-DE9F-45EA-97F2-C753F752174E}"/>
              </a:ext>
            </a:extLst>
          </p:cNvPr>
          <p:cNvSpPr txBox="1"/>
          <p:nvPr/>
        </p:nvSpPr>
        <p:spPr>
          <a:xfrm>
            <a:off x="337000" y="2050679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Fly and Dive - stock.adobe.com</a:t>
            </a:r>
            <a:endParaRPr lang="de-DE" sz="500" dirty="0">
              <a:solidFill>
                <a:schemeClr val="tx2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269BCBC-4DA7-4789-820D-9BC7328EE6D9}"/>
              </a:ext>
            </a:extLst>
          </p:cNvPr>
          <p:cNvSpPr txBox="1"/>
          <p:nvPr/>
        </p:nvSpPr>
        <p:spPr>
          <a:xfrm>
            <a:off x="336999" y="2656652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Next2Sun GmbH</a:t>
            </a:r>
            <a:endParaRPr lang="de-DE" sz="500" dirty="0">
              <a:solidFill>
                <a:schemeClr val="tx2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236424E-1618-4AF5-8DEA-CE4A0FCED46A}"/>
              </a:ext>
            </a:extLst>
          </p:cNvPr>
          <p:cNvSpPr txBox="1"/>
          <p:nvPr/>
        </p:nvSpPr>
        <p:spPr>
          <a:xfrm>
            <a:off x="336998" y="3320710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Thomas Rebitzer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D3F31C9-1A22-4A97-A0AA-49203D96D532}"/>
              </a:ext>
            </a:extLst>
          </p:cNvPr>
          <p:cNvSpPr txBox="1"/>
          <p:nvPr/>
        </p:nvSpPr>
        <p:spPr>
          <a:xfrm>
            <a:off x="339023" y="3897483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</a:t>
            </a:r>
            <a:r>
              <a:rPr lang="en-US" sz="500" dirty="0" err="1">
                <a:solidFill>
                  <a:schemeClr val="tx2"/>
                </a:solidFill>
              </a:rPr>
              <a:t>SunFarming</a:t>
            </a:r>
            <a:endParaRPr lang="en-US" sz="500" dirty="0">
              <a:solidFill>
                <a:schemeClr val="tx2"/>
              </a:solidFill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4B85125E-02F2-4535-BE9C-382DD62EC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1"/>
          <a:stretch/>
        </p:blipFill>
        <p:spPr bwMode="auto">
          <a:xfrm>
            <a:off x="339023" y="4141347"/>
            <a:ext cx="809359" cy="4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66C3C30A-33B5-42C5-90D3-632CC88E335B}"/>
              </a:ext>
            </a:extLst>
          </p:cNvPr>
          <p:cNvSpPr txBox="1"/>
          <p:nvPr/>
        </p:nvSpPr>
        <p:spPr>
          <a:xfrm>
            <a:off x="336997" y="4604230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</a:t>
            </a:r>
            <a:r>
              <a:rPr lang="en-US" sz="500" dirty="0" err="1">
                <a:solidFill>
                  <a:schemeClr val="tx2"/>
                </a:solidFill>
              </a:rPr>
              <a:t>Krinner</a:t>
            </a:r>
            <a:r>
              <a:rPr lang="en-US" sz="500" dirty="0">
                <a:solidFill>
                  <a:schemeClr val="tx2"/>
                </a:solidFill>
              </a:rPr>
              <a:t> Carport GmbH</a:t>
            </a:r>
          </a:p>
        </p:txBody>
      </p:sp>
    </p:spTree>
    <p:extLst>
      <p:ext uri="{BB962C8B-B14F-4D97-AF65-F5344CB8AC3E}">
        <p14:creationId xmlns:p14="http://schemas.microsoft.com/office/powerpoint/2010/main" val="15023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42" grpId="0"/>
      <p:bldP spid="242" grpId="0"/>
      <p:bldP spid="180" grpId="0"/>
      <p:bldP spid="183" grpId="0"/>
      <p:bldP spid="207" grpId="0"/>
      <p:bldP spid="209" grpId="0"/>
      <p:bldP spid="210" grpId="0"/>
      <p:bldP spid="212" grpId="0"/>
      <p:bldP spid="40" grpId="0"/>
      <p:bldP spid="42" grpId="0"/>
      <p:bldP spid="44" grpId="0"/>
      <p:bldP spid="47" grpId="0"/>
      <p:bldP spid="48" grpId="0"/>
      <p:bldP spid="49" grpId="0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EE30F-248A-4BFA-BDE2-C98D87D8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Synergien oder Ertragsreduktion?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1AA26F-9564-4E2D-A9F4-07A90BD5C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/>
              <a:t>Schutzwirkung vor Starkregen/Frost möglich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/>
              <a:t>Positive Auswirkungen auf Wasserhaushalt möglich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dirty="0"/>
              <a:t>Reduktion von Ertragsschwankungen möglich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Ertragsreduktion je Kultur und Jahr ca. 20 </a:t>
            </a:r>
            <a:r>
              <a:rPr lang="de-DE"/>
              <a:t>% möglich</a:t>
            </a:r>
            <a:endParaRPr lang="de-DE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Langsamere Arbeitsgeschwindigkeit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dirty="0"/>
              <a:t>Einschränkung der Arbeitsbreite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0EFC6B-F8E7-4936-9C44-D0D75978FA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49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DC18E85-805F-4332-85A2-61D688C36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" y="1163553"/>
            <a:ext cx="6323550" cy="31270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77A9AC-8DB1-4648-80F4-7DD1EEB9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8692560" cy="729000"/>
          </a:xfrm>
        </p:spPr>
        <p:txBody>
          <a:bodyPr/>
          <a:lstStyle/>
          <a:p>
            <a:r>
              <a:rPr lang="de-DE" dirty="0"/>
              <a:t>Ergebnisse: Stromgestehungskosten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8C07BE-3752-4D91-87D8-9EF8A1FBA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eigene Darstellung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9F418B-7DFE-4A12-B713-86D7C379CC9A}"/>
              </a:ext>
            </a:extLst>
          </p:cNvPr>
          <p:cNvSpPr txBox="1"/>
          <p:nvPr/>
        </p:nvSpPr>
        <p:spPr>
          <a:xfrm>
            <a:off x="6480312" y="857854"/>
            <a:ext cx="2415109" cy="3754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000" b="1" dirty="0"/>
              <a:t>Starke Skaleneffekte vor allem in den ersten 10 ha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de-DE" sz="2000" b="1" dirty="0" err="1"/>
              <a:t>AVtracking</a:t>
            </a:r>
            <a:r>
              <a:rPr lang="de-DE" sz="2000" b="1" dirty="0"/>
              <a:t> oder </a:t>
            </a:r>
            <a:r>
              <a:rPr lang="de-DE" sz="2000" b="1" dirty="0" err="1"/>
              <a:t>AVvertical</a:t>
            </a:r>
            <a:r>
              <a:rPr lang="de-DE" sz="2000" b="1" dirty="0"/>
              <a:t> am günstigsten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100" b="1" u="sng" dirty="0">
                <a:latin typeface="Calibri" pitchFamily="34" charset="0"/>
              </a:rPr>
              <a:t>Ackerbau: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100" b="1" dirty="0">
                <a:latin typeface="Calibri" pitchFamily="34" charset="0"/>
              </a:rPr>
              <a:t>~0,1 €ct/kWh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100" b="1" u="sng" dirty="0">
                <a:latin typeface="Calibri" pitchFamily="34" charset="0"/>
              </a:rPr>
              <a:t>Apfelanbau: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100" b="1" dirty="0">
                <a:latin typeface="Calibri" pitchFamily="34" charset="0"/>
              </a:rPr>
              <a:t>~0,6 €ct/kWh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218F965-B282-4F88-92F2-00ED8BBCD249}"/>
              </a:ext>
            </a:extLst>
          </p:cNvPr>
          <p:cNvSpPr/>
          <p:nvPr/>
        </p:nvSpPr>
        <p:spPr>
          <a:xfrm>
            <a:off x="2948456" y="2603073"/>
            <a:ext cx="557213" cy="37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E6AED6-22D2-41E9-BAB8-183BEEA35588}"/>
              </a:ext>
            </a:extLst>
          </p:cNvPr>
          <p:cNvSpPr/>
          <p:nvPr/>
        </p:nvSpPr>
        <p:spPr>
          <a:xfrm>
            <a:off x="4706280" y="2623354"/>
            <a:ext cx="557213" cy="37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0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E68C2-94C2-4808-9CDC-557295FB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6364357" cy="729000"/>
          </a:xfrm>
        </p:spPr>
        <p:txBody>
          <a:bodyPr/>
          <a:lstStyle/>
          <a:p>
            <a:r>
              <a:rPr lang="de-DE" dirty="0"/>
              <a:t>Fläche erhalten, aber zu welchen Kosten?</a:t>
            </a:r>
            <a:endParaRPr lang="de-DE" sz="2000" i="1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6491A2A-6751-4291-B013-A3434E532F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eigene Berechnungen basierend auf dem Szenario 10 ha im Norden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24DB9B0-966D-4ED1-B06B-BB526AA7A52D}"/>
              </a:ext>
            </a:extLst>
          </p:cNvPr>
          <p:cNvSpPr txBox="1"/>
          <p:nvPr/>
        </p:nvSpPr>
        <p:spPr>
          <a:xfrm>
            <a:off x="8322156" y="1316755"/>
            <a:ext cx="679695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1,0 ha</a:t>
            </a: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D8D49FF3-603D-4C39-AED0-A7024BC596B8}"/>
              </a:ext>
            </a:extLst>
          </p:cNvPr>
          <p:cNvSpPr txBox="1"/>
          <p:nvPr/>
        </p:nvSpPr>
        <p:spPr>
          <a:xfrm>
            <a:off x="3602587" y="1316755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1,0 ha</a:t>
            </a:r>
          </a:p>
        </p:txBody>
      </p:sp>
      <p:pic>
        <p:nvPicPr>
          <p:cNvPr id="181" name="Grafik 180">
            <a:extLst>
              <a:ext uri="{FF2B5EF4-FFF2-40B4-BE49-F238E27FC236}">
                <a16:creationId xmlns:a16="http://schemas.microsoft.com/office/drawing/2014/main" id="{D5C5DE13-5AA0-46A7-B34C-540E8C1A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r="10449"/>
          <a:stretch/>
        </p:blipFill>
        <p:spPr>
          <a:xfrm>
            <a:off x="340103" y="1198628"/>
            <a:ext cx="792000" cy="528000"/>
          </a:xfrm>
          <a:prstGeom prst="rect">
            <a:avLst/>
          </a:prstGeom>
        </p:spPr>
      </p:pic>
      <p:sp>
        <p:nvSpPr>
          <p:cNvPr id="240" name="Textfeld 239">
            <a:extLst>
              <a:ext uri="{FF2B5EF4-FFF2-40B4-BE49-F238E27FC236}">
                <a16:creationId xmlns:a16="http://schemas.microsoft.com/office/drawing/2014/main" id="{795B9735-40AD-44F9-93A4-8B792BE1B8C6}"/>
              </a:ext>
            </a:extLst>
          </p:cNvPr>
          <p:cNvSpPr txBox="1"/>
          <p:nvPr/>
        </p:nvSpPr>
        <p:spPr>
          <a:xfrm>
            <a:off x="1257677" y="1316755"/>
            <a:ext cx="1895866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PV-FFA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9FF5DFA8-38B3-4B22-A9FA-AC7CFCD3C4C8}"/>
              </a:ext>
            </a:extLst>
          </p:cNvPr>
          <p:cNvSpPr txBox="1"/>
          <p:nvPr/>
        </p:nvSpPr>
        <p:spPr>
          <a:xfrm>
            <a:off x="3603852" y="866798"/>
            <a:ext cx="27611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>
                <a:solidFill>
                  <a:schemeClr val="tx2"/>
                </a:solidFill>
              </a:rPr>
              <a:t>Verlust an landwirtschaftlicher Fläche </a:t>
            </a:r>
            <a:br>
              <a:rPr lang="de-DE" sz="1400" dirty="0">
                <a:solidFill>
                  <a:schemeClr val="tx2"/>
                </a:solidFill>
              </a:rPr>
            </a:br>
            <a:r>
              <a:rPr lang="de-DE" sz="1400" dirty="0">
                <a:solidFill>
                  <a:schemeClr val="tx2"/>
                </a:solidFill>
              </a:rPr>
              <a:t>für die Nahrungsmittelproduktion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A6B85D01-CE4C-4017-B1CF-AFEB7F9176AC}"/>
              </a:ext>
            </a:extLst>
          </p:cNvPr>
          <p:cNvSpPr txBox="1"/>
          <p:nvPr/>
        </p:nvSpPr>
        <p:spPr>
          <a:xfrm>
            <a:off x="7577673" y="970486"/>
            <a:ext cx="10747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>
                <a:solidFill>
                  <a:schemeClr val="tx2"/>
                </a:solidFill>
              </a:rPr>
              <a:t>Anlagenfläche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3442E5-B85B-47DD-A3E6-91B3FAAB2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8244" y="1091142"/>
            <a:ext cx="319642" cy="251225"/>
          </a:xfrm>
          <a:prstGeom prst="rect">
            <a:avLst/>
          </a:prstGeom>
        </p:spPr>
      </p:pic>
      <p:sp>
        <p:nvSpPr>
          <p:cNvPr id="180" name="Textfeld 179">
            <a:extLst>
              <a:ext uri="{FF2B5EF4-FFF2-40B4-BE49-F238E27FC236}">
                <a16:creationId xmlns:a16="http://schemas.microsoft.com/office/drawing/2014/main" id="{802B6201-CA02-4AF3-8C33-6FB1EAC54D40}"/>
              </a:ext>
            </a:extLst>
          </p:cNvPr>
          <p:cNvSpPr txBox="1"/>
          <p:nvPr/>
        </p:nvSpPr>
        <p:spPr>
          <a:xfrm>
            <a:off x="3589923" y="2027346"/>
            <a:ext cx="80935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0,2 ha</a:t>
            </a:r>
          </a:p>
        </p:txBody>
      </p:sp>
      <p:sp>
        <p:nvSpPr>
          <p:cNvPr id="183" name="Textfeld 182">
            <a:extLst>
              <a:ext uri="{FF2B5EF4-FFF2-40B4-BE49-F238E27FC236}">
                <a16:creationId xmlns:a16="http://schemas.microsoft.com/office/drawing/2014/main" id="{B45B79A4-46F8-4035-97E1-2D816DEC8F7D}"/>
              </a:ext>
            </a:extLst>
          </p:cNvPr>
          <p:cNvSpPr txBox="1"/>
          <p:nvPr/>
        </p:nvSpPr>
        <p:spPr>
          <a:xfrm>
            <a:off x="8309492" y="2027346"/>
            <a:ext cx="752683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1,31 ha</a:t>
            </a:r>
          </a:p>
        </p:txBody>
      </p:sp>
      <p:pic>
        <p:nvPicPr>
          <p:cNvPr id="202" name="Grafik 201">
            <a:extLst>
              <a:ext uri="{FF2B5EF4-FFF2-40B4-BE49-F238E27FC236}">
                <a16:creationId xmlns:a16="http://schemas.microsoft.com/office/drawing/2014/main" id="{9CAE408E-309B-4BB5-957E-8D8F0819C6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342128" y="1924128"/>
            <a:ext cx="792540" cy="528360"/>
          </a:xfrm>
          <a:prstGeom prst="rect">
            <a:avLst/>
          </a:prstGeom>
        </p:spPr>
      </p:pic>
      <p:sp>
        <p:nvSpPr>
          <p:cNvPr id="207" name="Textfeld 206">
            <a:extLst>
              <a:ext uri="{FF2B5EF4-FFF2-40B4-BE49-F238E27FC236}">
                <a16:creationId xmlns:a16="http://schemas.microsoft.com/office/drawing/2014/main" id="{7E49E130-7448-49E1-896F-0E5223FE8F4C}"/>
              </a:ext>
            </a:extLst>
          </p:cNvPr>
          <p:cNvSpPr txBox="1"/>
          <p:nvPr/>
        </p:nvSpPr>
        <p:spPr>
          <a:xfrm>
            <a:off x="1245013" y="2027346"/>
            <a:ext cx="1596399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</a:rPr>
              <a:t>AV </a:t>
            </a:r>
            <a:r>
              <a:rPr lang="de-DE" b="1" dirty="0" err="1">
                <a:solidFill>
                  <a:schemeClr val="tx2"/>
                </a:solidFill>
              </a:rPr>
              <a:t>tracking</a:t>
            </a: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AE0B1DC-7CA8-424C-9B0F-677E1F251CE3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4733" y="1996257"/>
            <a:ext cx="1414800" cy="360000"/>
          </a:xfrm>
          <a:prstGeom prst="rect">
            <a:avLst/>
          </a:prstGeom>
        </p:spPr>
      </p:pic>
      <p:pic>
        <p:nvPicPr>
          <p:cNvPr id="219" name="Grafik 218">
            <a:extLst>
              <a:ext uri="{FF2B5EF4-FFF2-40B4-BE49-F238E27FC236}">
                <a16:creationId xmlns:a16="http://schemas.microsoft.com/office/drawing/2014/main" id="{DB496D9A-CE51-451B-A64D-FFA166A6D0C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05888" y="1319371"/>
            <a:ext cx="1080000" cy="36000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F9753360-DE9F-45EA-97F2-C753F752174E}"/>
              </a:ext>
            </a:extLst>
          </p:cNvPr>
          <p:cNvSpPr txBox="1"/>
          <p:nvPr/>
        </p:nvSpPr>
        <p:spPr>
          <a:xfrm>
            <a:off x="337000" y="1727843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Fly and Dive - stock.adobe.com</a:t>
            </a:r>
            <a:endParaRPr lang="de-DE" sz="500" dirty="0">
              <a:solidFill>
                <a:schemeClr val="tx2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236424E-1618-4AF5-8DEA-CE4A0FCED46A}"/>
              </a:ext>
            </a:extLst>
          </p:cNvPr>
          <p:cNvSpPr txBox="1"/>
          <p:nvPr/>
        </p:nvSpPr>
        <p:spPr>
          <a:xfrm>
            <a:off x="340103" y="2445960"/>
            <a:ext cx="1275907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spcAft>
                <a:spcPts val="1200"/>
              </a:spcAft>
            </a:pPr>
            <a:r>
              <a:rPr lang="en-US" sz="500" dirty="0">
                <a:solidFill>
                  <a:schemeClr val="tx2"/>
                </a:solidFill>
              </a:rPr>
              <a:t>© Thomas Rebitzer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9B627AAE-382E-4943-A6EB-BBF0321419C6}"/>
              </a:ext>
            </a:extLst>
          </p:cNvPr>
          <p:cNvSpPr txBox="1">
            <a:spLocks/>
          </p:cNvSpPr>
          <p:nvPr/>
        </p:nvSpPr>
        <p:spPr>
          <a:xfrm>
            <a:off x="7005888" y="53634"/>
            <a:ext cx="2053795" cy="6230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500" b="1" i="0" kern="1200" baseline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sz="1800" i="1" dirty="0"/>
              <a:t>Annahme:</a:t>
            </a:r>
            <a:br>
              <a:rPr lang="de-DE" sz="1800" i="1" dirty="0"/>
            </a:br>
            <a:r>
              <a:rPr lang="de-DE" sz="1800" i="1" dirty="0"/>
              <a:t>Gleiche Stromerträge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A23CF3-B48C-411D-8194-4B79690901DD}"/>
              </a:ext>
            </a:extLst>
          </p:cNvPr>
          <p:cNvSpPr txBox="1"/>
          <p:nvPr/>
        </p:nvSpPr>
        <p:spPr>
          <a:xfrm>
            <a:off x="182881" y="2996390"/>
            <a:ext cx="326571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  <a:tabLst>
                <a:tab pos="1795463" algn="l"/>
                <a:tab pos="2332038" algn="l"/>
              </a:tabLst>
            </a:pPr>
            <a:r>
              <a:rPr lang="de-DE" sz="2000" b="1" u="sng" dirty="0">
                <a:solidFill>
                  <a:schemeClr val="tx2"/>
                </a:solidFill>
              </a:rPr>
              <a:t>Stromgestehungskosten</a:t>
            </a:r>
            <a:br>
              <a:rPr lang="de-DE" sz="2000" dirty="0">
                <a:solidFill>
                  <a:schemeClr val="tx2"/>
                </a:solidFill>
              </a:rPr>
            </a:br>
            <a:r>
              <a:rPr lang="de-DE" sz="2000" dirty="0">
                <a:solidFill>
                  <a:schemeClr val="tx2"/>
                </a:solidFill>
              </a:rPr>
              <a:t>PV-FFA:	</a:t>
            </a:r>
            <a:r>
              <a:rPr lang="de-DE" sz="2000" b="1" dirty="0">
                <a:solidFill>
                  <a:schemeClr val="tx2"/>
                </a:solidFill>
              </a:rPr>
              <a:t>5,13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</a:rPr>
              <a:t>€ct/kWh</a:t>
            </a:r>
          </a:p>
          <a:p>
            <a:pPr marL="0">
              <a:lnSpc>
                <a:spcPts val="2400"/>
              </a:lnSpc>
              <a:spcAft>
                <a:spcPts val="1200"/>
              </a:spcAft>
              <a:tabLst>
                <a:tab pos="1795463" algn="l"/>
                <a:tab pos="2332038" algn="l"/>
              </a:tabLst>
            </a:pPr>
            <a:r>
              <a:rPr lang="de-DE" sz="2000" dirty="0">
                <a:solidFill>
                  <a:schemeClr val="tx2"/>
                </a:solidFill>
              </a:rPr>
              <a:t>AV </a:t>
            </a:r>
            <a:r>
              <a:rPr lang="de-DE" sz="2000" dirty="0" err="1">
                <a:solidFill>
                  <a:schemeClr val="tx2"/>
                </a:solidFill>
              </a:rPr>
              <a:t>tracking</a:t>
            </a:r>
            <a:r>
              <a:rPr lang="de-DE" sz="2000" dirty="0">
                <a:solidFill>
                  <a:schemeClr val="tx2"/>
                </a:solidFill>
              </a:rPr>
              <a:t>: 	</a:t>
            </a:r>
            <a:r>
              <a:rPr lang="de-DE" sz="2000" b="1" dirty="0">
                <a:solidFill>
                  <a:schemeClr val="tx2"/>
                </a:solidFill>
              </a:rPr>
              <a:t>5,73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</a:rPr>
              <a:t>€ct/kWh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006533C-D69C-42D4-8E90-E4A0FB5AAE1F}"/>
              </a:ext>
            </a:extLst>
          </p:cNvPr>
          <p:cNvSpPr/>
          <p:nvPr/>
        </p:nvSpPr>
        <p:spPr>
          <a:xfrm>
            <a:off x="3704576" y="3541294"/>
            <a:ext cx="463730" cy="293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0817CE-BC24-4B2A-922F-BBC0C8A28B9C}"/>
              </a:ext>
            </a:extLst>
          </p:cNvPr>
          <p:cNvSpPr txBox="1"/>
          <p:nvPr/>
        </p:nvSpPr>
        <p:spPr>
          <a:xfrm>
            <a:off x="4399282" y="3555182"/>
            <a:ext cx="20062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sz="2600" b="1" u="sng" dirty="0">
                <a:solidFill>
                  <a:schemeClr val="tx2"/>
                </a:solidFill>
              </a:rPr>
              <a:t>8.000</a:t>
            </a:r>
            <a:r>
              <a:rPr lang="de-DE" sz="2000" dirty="0">
                <a:solidFill>
                  <a:schemeClr val="tx2"/>
                </a:solidFill>
              </a:rPr>
              <a:t> €/ha/Jahr</a:t>
            </a:r>
            <a:br>
              <a:rPr lang="de-DE" sz="2000" dirty="0">
                <a:solidFill>
                  <a:schemeClr val="tx2"/>
                </a:solidFill>
              </a:rPr>
            </a:b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0ECF42-8CCF-41CF-B78E-8286DE56C9E6}"/>
              </a:ext>
            </a:extLst>
          </p:cNvPr>
          <p:cNvSpPr txBox="1"/>
          <p:nvPr/>
        </p:nvSpPr>
        <p:spPr>
          <a:xfrm>
            <a:off x="6480312" y="3434371"/>
            <a:ext cx="2521539" cy="5927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600" b="1" dirty="0">
                <a:solidFill>
                  <a:schemeClr val="tx2"/>
                </a:solidFill>
              </a:rPr>
              <a:t>Kosten je Hektar eingesparter Fläche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D2A20D37-BFB0-4D40-9D73-67F5E258D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742534" y="1078208"/>
            <a:ext cx="319641" cy="2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3" grpId="0"/>
      <p:bldP spid="207" grpId="0"/>
      <p:bldP spid="48" grpId="0"/>
      <p:bldP spid="6" grpId="0"/>
      <p:bldP spid="9" grpId="0" animBg="1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80CF4CB-BE00-4277-B806-B39C8B6F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75" y="751599"/>
            <a:ext cx="7605961" cy="40059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2836EF-5032-4352-8E22-51DF5974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je Hektar erhaltener landwirtschaftlicher Fläche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61595C-0E60-439A-B88A-BFD7965B95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eigene Darstellung</a:t>
            </a:r>
          </a:p>
          <a:p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B21581-BE32-4A92-9C47-C1C39792136A}"/>
              </a:ext>
            </a:extLst>
          </p:cNvPr>
          <p:cNvSpPr/>
          <p:nvPr/>
        </p:nvSpPr>
        <p:spPr>
          <a:xfrm>
            <a:off x="4179380" y="3387676"/>
            <a:ext cx="557213" cy="37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2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55AA71E-2C3C-46EC-AC30-7D99A2B7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Johann Heinrich von Thünen-Institut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6E81B6A-7B52-4EEA-B81D-CBEB0E7F6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Bundesforschungsinstitut für Ländliche Räume, Wald und Fischerei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Ressortforschung für das BMLEH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i="1" dirty="0"/>
              <a:t>„Wissenschaftlich. Politiknah. Unabhängig“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15 Fachinstitute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E4215E3-59B4-49BE-ACEF-EBC32D9755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62C792-D05B-42CA-B13F-3CF15ED24140}"/>
              </a:ext>
            </a:extLst>
          </p:cNvPr>
          <p:cNvSpPr/>
          <p:nvPr/>
        </p:nvSpPr>
        <p:spPr bwMode="auto">
          <a:xfrm>
            <a:off x="7668268" y="1602308"/>
            <a:ext cx="1366428" cy="457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Seefischerei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E58EECB-136A-4CF5-9224-9EC31F7CD7F3}"/>
              </a:ext>
            </a:extLst>
          </p:cNvPr>
          <p:cNvSpPr/>
          <p:nvPr/>
        </p:nvSpPr>
        <p:spPr bwMode="auto">
          <a:xfrm>
            <a:off x="7668268" y="2104820"/>
            <a:ext cx="1366428" cy="457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Fischereiökologie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5C7FFC-68FD-4E90-BEF4-360A4FD5A609}"/>
              </a:ext>
            </a:extLst>
          </p:cNvPr>
          <p:cNvSpPr/>
          <p:nvPr/>
        </p:nvSpPr>
        <p:spPr bwMode="auto">
          <a:xfrm>
            <a:off x="6262455" y="2104820"/>
            <a:ext cx="1367523" cy="457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Ostseefischerei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2EA198B-2002-42CA-B695-F74226B163E9}"/>
              </a:ext>
            </a:extLst>
          </p:cNvPr>
          <p:cNvSpPr/>
          <p:nvPr/>
        </p:nvSpPr>
        <p:spPr bwMode="auto">
          <a:xfrm>
            <a:off x="7668268" y="2607333"/>
            <a:ext cx="1366428" cy="457768"/>
          </a:xfrm>
          <a:prstGeom prst="rect">
            <a:avLst/>
          </a:prstGeom>
          <a:solidFill>
            <a:srgbClr val="9B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Waldökosysteme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899434D-6193-4C5D-8C87-AF7E28ABC7BB}"/>
              </a:ext>
            </a:extLst>
          </p:cNvPr>
          <p:cNvSpPr/>
          <p:nvPr/>
        </p:nvSpPr>
        <p:spPr bwMode="auto">
          <a:xfrm>
            <a:off x="7668268" y="3109845"/>
            <a:ext cx="1366428" cy="457768"/>
          </a:xfrm>
          <a:prstGeom prst="rect">
            <a:avLst/>
          </a:prstGeom>
          <a:solidFill>
            <a:srgbClr val="9B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Holzforschung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A8B679-0860-430D-8BDF-2AA0BCDEB037}"/>
              </a:ext>
            </a:extLst>
          </p:cNvPr>
          <p:cNvSpPr/>
          <p:nvPr/>
        </p:nvSpPr>
        <p:spPr bwMode="auto">
          <a:xfrm>
            <a:off x="6262455" y="2607333"/>
            <a:ext cx="1367523" cy="457768"/>
          </a:xfrm>
          <a:prstGeom prst="rect">
            <a:avLst/>
          </a:prstGeom>
          <a:solidFill>
            <a:srgbClr val="9B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Forstgenetik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9D66CF8-AA65-4B60-9FD7-E7E89D463F1E}"/>
              </a:ext>
            </a:extLst>
          </p:cNvPr>
          <p:cNvSpPr/>
          <p:nvPr/>
        </p:nvSpPr>
        <p:spPr bwMode="auto">
          <a:xfrm>
            <a:off x="6262455" y="3109845"/>
            <a:ext cx="1367523" cy="457768"/>
          </a:xfrm>
          <a:prstGeom prst="rect">
            <a:avLst/>
          </a:prstGeom>
          <a:solidFill>
            <a:srgbClr val="9B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Waldwirtschaft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C70D52F-23E4-43A5-8F0E-FF88DAB0B3DE}"/>
              </a:ext>
            </a:extLst>
          </p:cNvPr>
          <p:cNvSpPr/>
          <p:nvPr/>
        </p:nvSpPr>
        <p:spPr bwMode="auto">
          <a:xfrm>
            <a:off x="7668268" y="3612358"/>
            <a:ext cx="1366428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Marktanalyse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9DF8D95-2818-41A8-BA97-ECDB11A4015C}"/>
              </a:ext>
            </a:extLst>
          </p:cNvPr>
          <p:cNvSpPr/>
          <p:nvPr/>
        </p:nvSpPr>
        <p:spPr bwMode="auto">
          <a:xfrm>
            <a:off x="7668268" y="4114870"/>
            <a:ext cx="1366428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45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Ökologischer </a:t>
            </a:r>
          </a:p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Landbau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933EA2E-5A78-4387-9690-E4A5695ACCFF}"/>
              </a:ext>
            </a:extLst>
          </p:cNvPr>
          <p:cNvSpPr/>
          <p:nvPr/>
        </p:nvSpPr>
        <p:spPr bwMode="auto">
          <a:xfrm>
            <a:off x="6262455" y="3612358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Betriebswirtschaft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84E8572-46D5-456D-9489-E61CEEE862E3}"/>
              </a:ext>
            </a:extLst>
          </p:cNvPr>
          <p:cNvSpPr/>
          <p:nvPr/>
        </p:nvSpPr>
        <p:spPr bwMode="auto">
          <a:xfrm>
            <a:off x="6262455" y="4114870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Agrarklimaschutz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BBA3EB5-F1FF-416D-9096-A67A8F4D6D33}"/>
              </a:ext>
            </a:extLst>
          </p:cNvPr>
          <p:cNvSpPr/>
          <p:nvPr/>
        </p:nvSpPr>
        <p:spPr bwMode="auto">
          <a:xfrm>
            <a:off x="4857736" y="3612358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Innovation und Wertschöpfung in ländlichen Räumen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F4CAB3B-F018-4465-8D67-AAB133BBB51D}"/>
              </a:ext>
            </a:extLst>
          </p:cNvPr>
          <p:cNvSpPr/>
          <p:nvPr/>
        </p:nvSpPr>
        <p:spPr bwMode="auto">
          <a:xfrm>
            <a:off x="4857736" y="4114870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Biodiversität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A829D4B-222C-4344-A33C-7384B1350DBD}"/>
              </a:ext>
            </a:extLst>
          </p:cNvPr>
          <p:cNvSpPr/>
          <p:nvPr/>
        </p:nvSpPr>
        <p:spPr bwMode="auto">
          <a:xfrm>
            <a:off x="3453017" y="4114870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Agrartechnologie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2B77BA0-3659-40F7-9433-77D0794E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4246254"/>
            <a:ext cx="195000" cy="195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BC3C6FC-B2D8-44E3-8DC2-8A284480A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6" y="4246254"/>
            <a:ext cx="195000" cy="195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941FA5C-A67F-433E-B8D0-55E87F8B3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2" y="4246254"/>
            <a:ext cx="195000" cy="195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1520AD5-F58E-4A36-B9EA-A112638DD2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53" y="4246254"/>
            <a:ext cx="195000" cy="195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89007A8-31ED-4285-9DBF-CE0FD89377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6" y="3743741"/>
            <a:ext cx="195000" cy="195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7ACC858-29A8-4112-9D6B-EF89AF6372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6" y="2738716"/>
            <a:ext cx="195000" cy="195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8BEAB31-A7B0-4F94-AD45-62FE9C7C1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2236204"/>
            <a:ext cx="195000" cy="195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E2A192A-8E20-4AAB-AB99-5E088186DF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3241229"/>
            <a:ext cx="195000" cy="195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15E5B4C-4471-45EA-A1C1-BA0D16F0F5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3743741"/>
            <a:ext cx="195000" cy="195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940D971-E9B2-45D8-8CAB-33E9E1EE09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6" y="2236204"/>
            <a:ext cx="195000" cy="195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62810589-E52F-4BEA-8BE9-F288D150E5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1733691"/>
            <a:ext cx="195000" cy="195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4AA70F10-4CA2-4991-8971-44B7621F51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04" y="3241229"/>
            <a:ext cx="195000" cy="195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3ABBB5F1-3584-4C60-8E23-1519E7244E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12" y="2738716"/>
            <a:ext cx="195000" cy="1950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B9D06D58-6407-4571-9FB0-0754F125BED3}"/>
              </a:ext>
            </a:extLst>
          </p:cNvPr>
          <p:cNvSpPr/>
          <p:nvPr/>
        </p:nvSpPr>
        <p:spPr bwMode="auto">
          <a:xfrm>
            <a:off x="3453017" y="3612357"/>
            <a:ext cx="1367523" cy="457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>
              <a:defRPr/>
            </a:pPr>
            <a:r>
              <a:rPr lang="de-DE" sz="1000" b="1" dirty="0">
                <a:solidFill>
                  <a:srgbClr val="4D4D4D"/>
                </a:solidFill>
              </a:rPr>
              <a:t>Lebensverhältnisse in ländlichen Räumen 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3857EE6-90E7-4D8F-BBDE-A820712ED94E}"/>
              </a:ext>
            </a:extLst>
          </p:cNvPr>
          <p:cNvGrpSpPr>
            <a:grpSpLocks noChangeAspect="1"/>
          </p:cNvGrpSpPr>
          <p:nvPr/>
        </p:nvGrpSpPr>
        <p:grpSpPr>
          <a:xfrm>
            <a:off x="4569112" y="3826850"/>
            <a:ext cx="216000" cy="216000"/>
            <a:chOff x="12553473" y="20629411"/>
            <a:chExt cx="542925" cy="552450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0545A501-2FAD-49D6-87B4-12BD107C6FFC}"/>
                </a:ext>
              </a:extLst>
            </p:cNvPr>
            <p:cNvSpPr/>
            <p:nvPr/>
          </p:nvSpPr>
          <p:spPr>
            <a:xfrm>
              <a:off x="12553473" y="20629411"/>
              <a:ext cx="542925" cy="552450"/>
            </a:xfrm>
            <a:custGeom>
              <a:avLst/>
              <a:gdLst>
                <a:gd name="connsiteX0" fmla="*/ 274796 w 542925"/>
                <a:gd name="connsiteY0" fmla="*/ 547211 h 552450"/>
                <a:gd name="connsiteX1" fmla="*/ 542449 w 542925"/>
                <a:gd name="connsiteY1" fmla="*/ 277654 h 552450"/>
                <a:gd name="connsiteX2" fmla="*/ 274796 w 542925"/>
                <a:gd name="connsiteY2" fmla="*/ 7144 h 552450"/>
                <a:gd name="connsiteX3" fmla="*/ 7144 w 542925"/>
                <a:gd name="connsiteY3" fmla="*/ 276701 h 552450"/>
                <a:gd name="connsiteX4" fmla="*/ 274796 w 542925"/>
                <a:gd name="connsiteY4" fmla="*/ 547211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5" h="552450">
                  <a:moveTo>
                    <a:pt x="274796" y="547211"/>
                  </a:moveTo>
                  <a:cubicBezTo>
                    <a:pt x="422434" y="547211"/>
                    <a:pt x="542449" y="426244"/>
                    <a:pt x="542449" y="277654"/>
                  </a:cubicBezTo>
                  <a:cubicBezTo>
                    <a:pt x="542449" y="129064"/>
                    <a:pt x="422434" y="7144"/>
                    <a:pt x="274796" y="7144"/>
                  </a:cubicBezTo>
                  <a:cubicBezTo>
                    <a:pt x="127159" y="7144"/>
                    <a:pt x="7144" y="128111"/>
                    <a:pt x="7144" y="276701"/>
                  </a:cubicBezTo>
                  <a:cubicBezTo>
                    <a:pt x="7144" y="425291"/>
                    <a:pt x="127159" y="547211"/>
                    <a:pt x="274796" y="547211"/>
                  </a:cubicBezTo>
                </a:path>
              </a:pathLst>
            </a:custGeom>
            <a:solidFill>
              <a:srgbClr val="DF7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BDAB1BDC-A392-4731-BCAF-2055AFC550E4}"/>
                </a:ext>
              </a:extLst>
            </p:cNvPr>
            <p:cNvSpPr/>
            <p:nvPr/>
          </p:nvSpPr>
          <p:spPr>
            <a:xfrm>
              <a:off x="12708731" y="20819904"/>
              <a:ext cx="114300" cy="180975"/>
            </a:xfrm>
            <a:custGeom>
              <a:avLst/>
              <a:gdLst>
                <a:gd name="connsiteX0" fmla="*/ 7144 w 114300"/>
                <a:gd name="connsiteY0" fmla="*/ 7144 h 180975"/>
                <a:gd name="connsiteX1" fmla="*/ 38576 w 114300"/>
                <a:gd name="connsiteY1" fmla="*/ 7144 h 180975"/>
                <a:gd name="connsiteX2" fmla="*/ 38576 w 114300"/>
                <a:gd name="connsiteY2" fmla="*/ 151924 h 180975"/>
                <a:gd name="connsiteX3" fmla="*/ 109061 w 114300"/>
                <a:gd name="connsiteY3" fmla="*/ 151924 h 180975"/>
                <a:gd name="connsiteX4" fmla="*/ 109061 w 114300"/>
                <a:gd name="connsiteY4" fmla="*/ 177641 h 180975"/>
                <a:gd name="connsiteX5" fmla="*/ 7144 w 114300"/>
                <a:gd name="connsiteY5" fmla="*/ 177641 h 180975"/>
                <a:gd name="connsiteX6" fmla="*/ 7144 w 114300"/>
                <a:gd name="connsiteY6" fmla="*/ 7144 h 180975"/>
                <a:gd name="connsiteX7" fmla="*/ 7144 w 1143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80975">
                  <a:moveTo>
                    <a:pt x="7144" y="7144"/>
                  </a:moveTo>
                  <a:lnTo>
                    <a:pt x="38576" y="7144"/>
                  </a:lnTo>
                  <a:lnTo>
                    <a:pt x="38576" y="151924"/>
                  </a:lnTo>
                  <a:lnTo>
                    <a:pt x="109061" y="151924"/>
                  </a:lnTo>
                  <a:lnTo>
                    <a:pt x="109061" y="177641"/>
                  </a:lnTo>
                  <a:lnTo>
                    <a:pt x="7144" y="177641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30FE82A-2DA0-40A4-A21C-D5EF5FBF4F78}"/>
                </a:ext>
              </a:extLst>
            </p:cNvPr>
            <p:cNvSpPr/>
            <p:nvPr/>
          </p:nvSpPr>
          <p:spPr>
            <a:xfrm>
              <a:off x="12801124" y="20819904"/>
              <a:ext cx="161925" cy="180975"/>
            </a:xfrm>
            <a:custGeom>
              <a:avLst/>
              <a:gdLst>
                <a:gd name="connsiteX0" fmla="*/ 62389 w 161925"/>
                <a:gd name="connsiteY0" fmla="*/ 178594 h 180975"/>
                <a:gd name="connsiteX1" fmla="*/ 7144 w 161925"/>
                <a:gd name="connsiteY1" fmla="*/ 8096 h 180975"/>
                <a:gd name="connsiteX2" fmla="*/ 41434 w 161925"/>
                <a:gd name="connsiteY2" fmla="*/ 8096 h 180975"/>
                <a:gd name="connsiteX3" fmla="*/ 65246 w 161925"/>
                <a:gd name="connsiteY3" fmla="*/ 85249 h 180975"/>
                <a:gd name="connsiteX4" fmla="*/ 82391 w 161925"/>
                <a:gd name="connsiteY4" fmla="*/ 147161 h 180975"/>
                <a:gd name="connsiteX5" fmla="*/ 83344 w 161925"/>
                <a:gd name="connsiteY5" fmla="*/ 147161 h 180975"/>
                <a:gd name="connsiteX6" fmla="*/ 100489 w 161925"/>
                <a:gd name="connsiteY6" fmla="*/ 85249 h 180975"/>
                <a:gd name="connsiteX7" fmla="*/ 125254 w 161925"/>
                <a:gd name="connsiteY7" fmla="*/ 7144 h 180975"/>
                <a:gd name="connsiteX8" fmla="*/ 158591 w 161925"/>
                <a:gd name="connsiteY8" fmla="*/ 7144 h 180975"/>
                <a:gd name="connsiteX9" fmla="*/ 99536 w 161925"/>
                <a:gd name="connsiteY9" fmla="*/ 177641 h 180975"/>
                <a:gd name="connsiteX10" fmla="*/ 62389 w 161925"/>
                <a:gd name="connsiteY10" fmla="*/ 178594 h 180975"/>
                <a:gd name="connsiteX11" fmla="*/ 62389 w 161925"/>
                <a:gd name="connsiteY11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925" h="180975">
                  <a:moveTo>
                    <a:pt x="62389" y="178594"/>
                  </a:moveTo>
                  <a:lnTo>
                    <a:pt x="7144" y="8096"/>
                  </a:lnTo>
                  <a:lnTo>
                    <a:pt x="41434" y="8096"/>
                  </a:lnTo>
                  <a:lnTo>
                    <a:pt x="65246" y="85249"/>
                  </a:lnTo>
                  <a:cubicBezTo>
                    <a:pt x="71914" y="107156"/>
                    <a:pt x="77629" y="127159"/>
                    <a:pt x="82391" y="147161"/>
                  </a:cubicBezTo>
                  <a:lnTo>
                    <a:pt x="83344" y="147161"/>
                  </a:lnTo>
                  <a:cubicBezTo>
                    <a:pt x="88106" y="127159"/>
                    <a:pt x="93821" y="106204"/>
                    <a:pt x="100489" y="85249"/>
                  </a:cubicBezTo>
                  <a:lnTo>
                    <a:pt x="125254" y="7144"/>
                  </a:lnTo>
                  <a:lnTo>
                    <a:pt x="158591" y="7144"/>
                  </a:lnTo>
                  <a:lnTo>
                    <a:pt x="99536" y="177641"/>
                  </a:lnTo>
                  <a:lnTo>
                    <a:pt x="62389" y="178594"/>
                  </a:lnTo>
                  <a:lnTo>
                    <a:pt x="62389" y="1785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2B79FA8-BA06-490A-A103-13027A576A5C}"/>
              </a:ext>
            </a:extLst>
          </p:cNvPr>
          <p:cNvGrpSpPr>
            <a:grpSpLocks noChangeAspect="1"/>
          </p:cNvGrpSpPr>
          <p:nvPr/>
        </p:nvGrpSpPr>
        <p:grpSpPr>
          <a:xfrm>
            <a:off x="5982371" y="3743741"/>
            <a:ext cx="216000" cy="216000"/>
            <a:chOff x="13190696" y="20630356"/>
            <a:chExt cx="542925" cy="552450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2C1B1675-BF0C-4E9B-8626-EC6CAFE70D49}"/>
                </a:ext>
              </a:extLst>
            </p:cNvPr>
            <p:cNvSpPr/>
            <p:nvPr/>
          </p:nvSpPr>
          <p:spPr>
            <a:xfrm>
              <a:off x="13190696" y="20630356"/>
              <a:ext cx="542925" cy="552450"/>
            </a:xfrm>
            <a:custGeom>
              <a:avLst/>
              <a:gdLst>
                <a:gd name="connsiteX0" fmla="*/ 274796 w 542925"/>
                <a:gd name="connsiteY0" fmla="*/ 546259 h 552450"/>
                <a:gd name="connsiteX1" fmla="*/ 542449 w 542925"/>
                <a:gd name="connsiteY1" fmla="*/ 276701 h 552450"/>
                <a:gd name="connsiteX2" fmla="*/ 274796 w 542925"/>
                <a:gd name="connsiteY2" fmla="*/ 7144 h 552450"/>
                <a:gd name="connsiteX3" fmla="*/ 7144 w 542925"/>
                <a:gd name="connsiteY3" fmla="*/ 276701 h 552450"/>
                <a:gd name="connsiteX4" fmla="*/ 274796 w 542925"/>
                <a:gd name="connsiteY4" fmla="*/ 546259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5" h="552450">
                  <a:moveTo>
                    <a:pt x="274796" y="546259"/>
                  </a:moveTo>
                  <a:cubicBezTo>
                    <a:pt x="422434" y="546259"/>
                    <a:pt x="542449" y="425291"/>
                    <a:pt x="542449" y="276701"/>
                  </a:cubicBezTo>
                  <a:cubicBezTo>
                    <a:pt x="542449" y="128111"/>
                    <a:pt x="422434" y="7144"/>
                    <a:pt x="274796" y="7144"/>
                  </a:cubicBezTo>
                  <a:cubicBezTo>
                    <a:pt x="127159" y="7144"/>
                    <a:pt x="7144" y="128111"/>
                    <a:pt x="7144" y="276701"/>
                  </a:cubicBezTo>
                  <a:cubicBezTo>
                    <a:pt x="7144" y="425291"/>
                    <a:pt x="127159" y="546259"/>
                    <a:pt x="274796" y="546259"/>
                  </a:cubicBezTo>
                </a:path>
              </a:pathLst>
            </a:custGeom>
            <a:solidFill>
              <a:srgbClr val="DF7E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5B4798D-57F2-4E2A-8CF4-14A3F23A27D0}"/>
                </a:ext>
              </a:extLst>
            </p:cNvPr>
            <p:cNvSpPr/>
            <p:nvPr/>
          </p:nvSpPr>
          <p:spPr>
            <a:xfrm>
              <a:off x="13318331" y="20819904"/>
              <a:ext cx="228600" cy="180975"/>
            </a:xfrm>
            <a:custGeom>
              <a:avLst/>
              <a:gdLst>
                <a:gd name="connsiteX0" fmla="*/ 49054 w 228600"/>
                <a:gd name="connsiteY0" fmla="*/ 178594 h 180975"/>
                <a:gd name="connsiteX1" fmla="*/ 7144 w 228600"/>
                <a:gd name="connsiteY1" fmla="*/ 7144 h 180975"/>
                <a:gd name="connsiteX2" fmla="*/ 40481 w 228600"/>
                <a:gd name="connsiteY2" fmla="*/ 7144 h 180975"/>
                <a:gd name="connsiteX3" fmla="*/ 56674 w 228600"/>
                <a:gd name="connsiteY3" fmla="*/ 84296 h 180975"/>
                <a:gd name="connsiteX4" fmla="*/ 68104 w 228600"/>
                <a:gd name="connsiteY4" fmla="*/ 144304 h 180975"/>
                <a:gd name="connsiteX5" fmla="*/ 69056 w 228600"/>
                <a:gd name="connsiteY5" fmla="*/ 144304 h 180975"/>
                <a:gd name="connsiteX6" fmla="*/ 81439 w 228600"/>
                <a:gd name="connsiteY6" fmla="*/ 84296 h 180975"/>
                <a:gd name="connsiteX7" fmla="*/ 99536 w 228600"/>
                <a:gd name="connsiteY7" fmla="*/ 7144 h 180975"/>
                <a:gd name="connsiteX8" fmla="*/ 131921 w 228600"/>
                <a:gd name="connsiteY8" fmla="*/ 7144 h 180975"/>
                <a:gd name="connsiteX9" fmla="*/ 149066 w 228600"/>
                <a:gd name="connsiteY9" fmla="*/ 86201 h 180975"/>
                <a:gd name="connsiteX10" fmla="*/ 159544 w 228600"/>
                <a:gd name="connsiteY10" fmla="*/ 144304 h 180975"/>
                <a:gd name="connsiteX11" fmla="*/ 160496 w 228600"/>
                <a:gd name="connsiteY11" fmla="*/ 144304 h 180975"/>
                <a:gd name="connsiteX12" fmla="*/ 171926 w 228600"/>
                <a:gd name="connsiteY12" fmla="*/ 85249 h 180975"/>
                <a:gd name="connsiteX13" fmla="*/ 190024 w 228600"/>
                <a:gd name="connsiteY13" fmla="*/ 8096 h 180975"/>
                <a:gd name="connsiteX14" fmla="*/ 221456 w 228600"/>
                <a:gd name="connsiteY14" fmla="*/ 8096 h 180975"/>
                <a:gd name="connsiteX15" fmla="*/ 175736 w 228600"/>
                <a:gd name="connsiteY15" fmla="*/ 178594 h 180975"/>
                <a:gd name="connsiteX16" fmla="*/ 142399 w 228600"/>
                <a:gd name="connsiteY16" fmla="*/ 178594 h 180975"/>
                <a:gd name="connsiteX17" fmla="*/ 124301 w 228600"/>
                <a:gd name="connsiteY17" fmla="*/ 98584 h 180975"/>
                <a:gd name="connsiteX18" fmla="*/ 114776 w 228600"/>
                <a:gd name="connsiteY18" fmla="*/ 44291 h 180975"/>
                <a:gd name="connsiteX19" fmla="*/ 113824 w 228600"/>
                <a:gd name="connsiteY19" fmla="*/ 44291 h 180975"/>
                <a:gd name="connsiteX20" fmla="*/ 102394 w 228600"/>
                <a:gd name="connsiteY20" fmla="*/ 98584 h 180975"/>
                <a:gd name="connsiteX21" fmla="*/ 82391 w 228600"/>
                <a:gd name="connsiteY21" fmla="*/ 178594 h 180975"/>
                <a:gd name="connsiteX22" fmla="*/ 49054 w 228600"/>
                <a:gd name="connsiteY22" fmla="*/ 178594 h 180975"/>
                <a:gd name="connsiteX23" fmla="*/ 49054 w 228600"/>
                <a:gd name="connsiteY23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8600" h="180975">
                  <a:moveTo>
                    <a:pt x="49054" y="178594"/>
                  </a:moveTo>
                  <a:lnTo>
                    <a:pt x="7144" y="7144"/>
                  </a:lnTo>
                  <a:lnTo>
                    <a:pt x="40481" y="7144"/>
                  </a:lnTo>
                  <a:lnTo>
                    <a:pt x="56674" y="84296"/>
                  </a:lnTo>
                  <a:cubicBezTo>
                    <a:pt x="61436" y="105251"/>
                    <a:pt x="65246" y="127159"/>
                    <a:pt x="68104" y="144304"/>
                  </a:cubicBezTo>
                  <a:lnTo>
                    <a:pt x="69056" y="144304"/>
                  </a:lnTo>
                  <a:cubicBezTo>
                    <a:pt x="71914" y="126206"/>
                    <a:pt x="76676" y="106204"/>
                    <a:pt x="81439" y="84296"/>
                  </a:cubicBezTo>
                  <a:lnTo>
                    <a:pt x="99536" y="7144"/>
                  </a:lnTo>
                  <a:lnTo>
                    <a:pt x="131921" y="7144"/>
                  </a:lnTo>
                  <a:lnTo>
                    <a:pt x="149066" y="86201"/>
                  </a:lnTo>
                  <a:cubicBezTo>
                    <a:pt x="153829" y="106204"/>
                    <a:pt x="156686" y="125254"/>
                    <a:pt x="159544" y="144304"/>
                  </a:cubicBezTo>
                  <a:lnTo>
                    <a:pt x="160496" y="144304"/>
                  </a:lnTo>
                  <a:cubicBezTo>
                    <a:pt x="163354" y="125254"/>
                    <a:pt x="167164" y="106204"/>
                    <a:pt x="171926" y="85249"/>
                  </a:cubicBezTo>
                  <a:lnTo>
                    <a:pt x="190024" y="8096"/>
                  </a:lnTo>
                  <a:lnTo>
                    <a:pt x="221456" y="8096"/>
                  </a:lnTo>
                  <a:lnTo>
                    <a:pt x="175736" y="178594"/>
                  </a:lnTo>
                  <a:lnTo>
                    <a:pt x="142399" y="178594"/>
                  </a:lnTo>
                  <a:lnTo>
                    <a:pt x="124301" y="98584"/>
                  </a:lnTo>
                  <a:cubicBezTo>
                    <a:pt x="119539" y="79534"/>
                    <a:pt x="116681" y="62389"/>
                    <a:pt x="114776" y="44291"/>
                  </a:cubicBezTo>
                  <a:lnTo>
                    <a:pt x="113824" y="44291"/>
                  </a:lnTo>
                  <a:cubicBezTo>
                    <a:pt x="110966" y="62389"/>
                    <a:pt x="107156" y="78581"/>
                    <a:pt x="102394" y="98584"/>
                  </a:cubicBezTo>
                  <a:lnTo>
                    <a:pt x="82391" y="178594"/>
                  </a:lnTo>
                  <a:lnTo>
                    <a:pt x="49054" y="178594"/>
                  </a:lnTo>
                  <a:lnTo>
                    <a:pt x="49054" y="1785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DB26BFA-6E39-4F77-B733-849C5792E525}"/>
                </a:ext>
              </a:extLst>
            </p:cNvPr>
            <p:cNvSpPr/>
            <p:nvPr/>
          </p:nvSpPr>
          <p:spPr>
            <a:xfrm>
              <a:off x="13552646" y="20819904"/>
              <a:ext cx="38100" cy="180975"/>
            </a:xfrm>
            <a:custGeom>
              <a:avLst/>
              <a:gdLst>
                <a:gd name="connsiteX0" fmla="*/ 38576 w 38100"/>
                <a:gd name="connsiteY0" fmla="*/ 7144 h 180975"/>
                <a:gd name="connsiteX1" fmla="*/ 38576 w 38100"/>
                <a:gd name="connsiteY1" fmla="*/ 177641 h 180975"/>
                <a:gd name="connsiteX2" fmla="*/ 7144 w 38100"/>
                <a:gd name="connsiteY2" fmla="*/ 177641 h 180975"/>
                <a:gd name="connsiteX3" fmla="*/ 7144 w 38100"/>
                <a:gd name="connsiteY3" fmla="*/ 7144 h 180975"/>
                <a:gd name="connsiteX4" fmla="*/ 38576 w 38100"/>
                <a:gd name="connsiteY4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38576" y="7144"/>
                  </a:moveTo>
                  <a:lnTo>
                    <a:pt x="38576" y="177641"/>
                  </a:lnTo>
                  <a:lnTo>
                    <a:pt x="7144" y="177641"/>
                  </a:lnTo>
                  <a:lnTo>
                    <a:pt x="7144" y="7144"/>
                  </a:lnTo>
                  <a:cubicBezTo>
                    <a:pt x="7144" y="7144"/>
                    <a:pt x="38576" y="7144"/>
                    <a:pt x="38576" y="71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45" name="Grafik 44">
            <a:hlinkClick r:id="rId16"/>
            <a:extLst>
              <a:ext uri="{FF2B5EF4-FFF2-40B4-BE49-F238E27FC236}">
                <a16:creationId xmlns:a16="http://schemas.microsoft.com/office/drawing/2014/main" id="{92586C47-7534-4515-ADD9-532C585EE9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891" y="2856609"/>
            <a:ext cx="2745253" cy="1774264"/>
          </a:xfrm>
          <a:prstGeom prst="rect">
            <a:avLst/>
          </a:prstGeom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637D04BF-0406-4AB3-BFF3-D549BA708F73}"/>
              </a:ext>
            </a:extLst>
          </p:cNvPr>
          <p:cNvSpPr/>
          <p:nvPr/>
        </p:nvSpPr>
        <p:spPr>
          <a:xfrm>
            <a:off x="1101998" y="4186781"/>
            <a:ext cx="488910" cy="4008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917233AD-1F79-44DD-A639-D401F4ADC3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25268" y="10597"/>
            <a:ext cx="1844881" cy="73839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D2359D0-4F50-498A-8551-BFC9B8597E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36778" y="1590941"/>
            <a:ext cx="720958" cy="2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68F9B-0080-401C-87D9-EA00684A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BB58F3-9EE9-47D7-87D7-BB1ACE9B0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Flächenbeanspruchung von PV-FFA aktuell verhältnismäßig gering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Bedarf nicht größer als ca. 1-2% der landwirtschaftlichen Nutzfläche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Agri-PV ist </a:t>
            </a:r>
            <a:r>
              <a:rPr lang="de-DE" u="sng" dirty="0">
                <a:sym typeface="Wingdings" panose="05000000000000000000" pitchFamily="2" charset="2"/>
              </a:rPr>
              <a:t>ein</a:t>
            </a:r>
            <a:r>
              <a:rPr lang="de-DE" dirty="0">
                <a:sym typeface="Wingdings" panose="05000000000000000000" pitchFamily="2" charset="2"/>
              </a:rPr>
              <a:t> Baustein, um Landnutzungskonflikte verringern, ABER: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Bereits PV-FFA sind im Vergleich zur Bioenergie sehr flächeneffizient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Agri-PV zum Teil (v.a. hoch aufgeständerte Systeme) noch vergleichsweise teuer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3F8CB6-CF65-4778-B52C-8870DBA92C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Doktorarbeit Jonas Böhm</a:t>
            </a:r>
            <a:br>
              <a:rPr lang="de-DE" dirty="0"/>
            </a:br>
            <a:r>
              <a:rPr lang="de-DE" dirty="0"/>
              <a:t>https://doi.org/10.38071/2025-00605-2</a:t>
            </a:r>
          </a:p>
        </p:txBody>
      </p:sp>
    </p:spTree>
    <p:extLst>
      <p:ext uri="{BB962C8B-B14F-4D97-AF65-F5344CB8AC3E}">
        <p14:creationId xmlns:p14="http://schemas.microsoft.com/office/powerpoint/2010/main" val="31839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4C63-5548-4E38-B209-75A6E132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 aktuellen Forschungsthemen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1A1A89-47DB-4FC1-9EB1-136BA02AB8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Normierung von Agri-PV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Erhöhung des landwirtschaftlichen Nutzen von Agri-PV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Vereinbarkeit Strombedarf landwirtschaftlicher Betriebe und erneuerbare Energien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Politikberatung: Strategieentwicklung erneuerbare Antriebstechnologien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3BF996-7DC0-4A29-B1A7-3E90C5EA9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4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A230C8-BB6E-4B0F-9B0A-DE501A742F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jonas.boehm@thuenen.de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20A4D31-1643-4AF8-AFF5-AA547BBBF3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Thünen-Institut für Agrartechnologie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D7C029F-E1A7-4DA2-8C40-1A168EE8E2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www.thuenen.de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F1EBD68-0385-4610-A642-DE26C329F6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79CEE39-35DA-47D1-B445-143799522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Für Fragen stehe ich Ihnen gerne zur Verfügung.</a:t>
            </a:r>
          </a:p>
        </p:txBody>
      </p:sp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AECAAA8A-78DA-44D8-BB67-06F7BA4D9645}"/>
              </a:ext>
            </a:extLst>
          </p:cNvPr>
          <p:cNvSpPr/>
          <p:nvPr/>
        </p:nvSpPr>
        <p:spPr>
          <a:xfrm rot="20556870">
            <a:off x="386154" y="2581495"/>
            <a:ext cx="1949038" cy="50720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Die Dörfer werden solarisiert</a:t>
            </a:r>
          </a:p>
        </p:txBody>
      </p: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4226155C-3FFE-446D-95D0-03C831883CFB}"/>
              </a:ext>
            </a:extLst>
          </p:cNvPr>
          <p:cNvSpPr/>
          <p:nvPr/>
        </p:nvSpPr>
        <p:spPr>
          <a:xfrm>
            <a:off x="3732284" y="2132073"/>
            <a:ext cx="1949038" cy="50720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Milk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Sun</a:t>
            </a:r>
          </a:p>
        </p:txBody>
      </p:sp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21FC742B-5A79-4B60-82AE-E39918048916}"/>
              </a:ext>
            </a:extLst>
          </p:cNvPr>
          <p:cNvSpPr/>
          <p:nvPr/>
        </p:nvSpPr>
        <p:spPr>
          <a:xfrm rot="469421">
            <a:off x="2732314" y="3638329"/>
            <a:ext cx="1949038" cy="50720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Der Sonne </a:t>
            </a:r>
            <a:r>
              <a:rPr lang="de-DE" sz="1200" dirty="0" err="1">
                <a:solidFill>
                  <a:schemeClr val="tx1"/>
                </a:solidFill>
              </a:rPr>
              <a:t>nachgetreckert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6" name="Sprechblase: oval 15">
            <a:extLst>
              <a:ext uri="{FF2B5EF4-FFF2-40B4-BE49-F238E27FC236}">
                <a16:creationId xmlns:a16="http://schemas.microsoft.com/office/drawing/2014/main" id="{537976EA-A569-4F13-A6E7-59D74AA72AF0}"/>
              </a:ext>
            </a:extLst>
          </p:cNvPr>
          <p:cNvSpPr/>
          <p:nvPr/>
        </p:nvSpPr>
        <p:spPr>
          <a:xfrm rot="221722">
            <a:off x="6357841" y="3427526"/>
            <a:ext cx="1949038" cy="50720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Solaranlagen in Freilandhaltung</a:t>
            </a:r>
          </a:p>
        </p:txBody>
      </p:sp>
    </p:spTree>
    <p:extLst>
      <p:ext uri="{BB962C8B-B14F-4D97-AF65-F5344CB8AC3E}">
        <p14:creationId xmlns:p14="http://schemas.microsoft.com/office/powerpoint/2010/main" val="129475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A261F5F-8146-4BB5-AD3B-3D500810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(1)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5A9C31-6BCC-46E6-A5C5-D068C12F6B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932747"/>
            <a:ext cx="8388464" cy="3278006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Arbeitsgruppe Erneuerbare Energien-Statistik (AGEE-</a:t>
            </a:r>
            <a:r>
              <a:rPr lang="de-DE" sz="800" b="0" dirty="0" err="1"/>
              <a:t>Stat</a:t>
            </a:r>
            <a:r>
              <a:rPr lang="de-DE" sz="800" b="0" dirty="0"/>
              <a:t>) am Umweltbundesamt (2024) Monatsbericht zur Entwicklung der erneuerbaren Stromerzeugung und Leistung in Deutschland, 23 p, zu finden in &lt;https://www.umweltbundesamt.de/themen/klima-energie/erneuerbare-energien/erneuerbare-energien-in-zahlen/monats-quartalsdaten-der-agee-stat#Quartalsdaten&gt; [zitiert am 11.12.2024]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BMWK [Bundesministerium für Wirtschaft und Klimaschutz] (2022) EEG 2023 Gesetzentwurf der Bundesregierung: Entwurf eines Gesetzes zu Sofortmaßnahmen für einen beschleunigten Ausbau der erneuerbaren Energien und weiteren Maßnahmen im Stromsektor. Stand 06.04.2022, 322 p, zu finden in https://www.bmwk.de/Redaktion/DE/Downloads/Energie/04_EEG_2023.pdf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Böhm J, Latacz-Lohmann U (2025) Photovoltaik auf landwirtschaftlichen Flächen. Dissertation. https://doi.org/10.38071/2025-00605-2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Böhm J, Tietz A (2022) Abschätzung des zukünftigen Flächenbedarfs von Photovoltaik-Freiflächenanlagen. Braunschweig: Johann Heinrich von Thünen-Institut, 22 p, Thünen Working Paper 204, DOI:10.3220/WP1669630417000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Böhm J, Witte T de, Michaud C (2022) Land </a:t>
            </a:r>
            <a:r>
              <a:rPr lang="de-DE" sz="800" b="0" dirty="0" err="1"/>
              <a:t>use</a:t>
            </a:r>
            <a:r>
              <a:rPr lang="de-DE" sz="800" b="0" dirty="0"/>
              <a:t> Prior </a:t>
            </a:r>
            <a:r>
              <a:rPr lang="de-DE" sz="800" b="0" dirty="0" err="1"/>
              <a:t>to</a:t>
            </a:r>
            <a:r>
              <a:rPr lang="de-DE" sz="800" b="0" dirty="0"/>
              <a:t> Installation </a:t>
            </a:r>
            <a:r>
              <a:rPr lang="de-DE" sz="800" b="0" dirty="0" err="1"/>
              <a:t>of</a:t>
            </a:r>
            <a:r>
              <a:rPr lang="de-DE" sz="800" b="0" dirty="0"/>
              <a:t> Ground-</a:t>
            </a:r>
            <a:r>
              <a:rPr lang="de-DE" sz="800" b="0" dirty="0" err="1"/>
              <a:t>mounted</a:t>
            </a:r>
            <a:r>
              <a:rPr lang="de-DE" sz="800" b="0" dirty="0"/>
              <a:t> </a:t>
            </a:r>
            <a:r>
              <a:rPr lang="de-DE" sz="800" b="0" dirty="0" err="1"/>
              <a:t>Photovoltaic</a:t>
            </a:r>
            <a:r>
              <a:rPr lang="de-DE" sz="800" b="0" dirty="0"/>
              <a:t> in Germany—GIS-analysis </a:t>
            </a:r>
            <a:r>
              <a:rPr lang="de-DE" sz="800" b="0" dirty="0" err="1"/>
              <a:t>Based</a:t>
            </a:r>
            <a:r>
              <a:rPr lang="de-DE" sz="800" b="0" dirty="0"/>
              <a:t> on </a:t>
            </a:r>
            <a:r>
              <a:rPr lang="de-DE" sz="800" b="0" dirty="0" err="1"/>
              <a:t>MaStR</a:t>
            </a:r>
            <a:r>
              <a:rPr lang="de-DE" sz="800" b="0" dirty="0"/>
              <a:t> and Basis-DLM. Z </a:t>
            </a:r>
            <a:r>
              <a:rPr lang="de-DE" sz="800" b="0" dirty="0" err="1"/>
              <a:t>Energiewirtsch</a:t>
            </a:r>
            <a:r>
              <a:rPr lang="de-DE" sz="800" b="0" dirty="0"/>
              <a:t> 46(2):147-156. </a:t>
            </a:r>
            <a:r>
              <a:rPr lang="de-DE" sz="800" b="0" dirty="0" err="1"/>
              <a:t>doi</a:t>
            </a:r>
            <a:r>
              <a:rPr lang="de-DE" sz="800" b="0" dirty="0"/>
              <a:t>: 10.1007/s12398-022-00325-4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Böhm J (2022c) Die Konflikte entschärfen. DLG-Mitteilung 4:14-17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Böhm J (2023) Vergleich der Flächenenergieerträge verschiedener erneuerbarer Energien auf landwirtschaftlichen Flächen – für Strom, Wärme und Verkehr. Berichte über Landwirtschaft - Zeitschrift für Agrarpolitik und Landwirtschaft, Aktuelle Beiträge. </a:t>
            </a:r>
            <a:r>
              <a:rPr lang="de-DE" sz="800" b="0" dirty="0" err="1"/>
              <a:t>doi</a:t>
            </a:r>
            <a:r>
              <a:rPr lang="de-DE" sz="800" b="0" dirty="0"/>
              <a:t>: 10.12767/BUEL.V101I1.462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Fuchs SH (2020) Umstrittener Solarpark. Bayerisches Landwirtschaftliches Wochenblatt, zu finden in &lt;https://www.wochenblatt-dlv.de/regionen/franken/umstrittener-solarpark-561542&gt; [zitiert am 26.11.2020]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Günnewig D Dr., </a:t>
            </a:r>
            <a:r>
              <a:rPr lang="de-DE" sz="800" b="0" dirty="0" err="1"/>
              <a:t>Johannwerner</a:t>
            </a:r>
            <a:r>
              <a:rPr lang="de-DE" sz="800" b="0" dirty="0"/>
              <a:t> E, Kelm T, Metzger J, Wegner N (2022) Anpassung der Flächenkulisse für PV-Freiflächenanlagen im EEG vor dem Hintergrund erhöhter </a:t>
            </a:r>
            <a:r>
              <a:rPr lang="de-DE" sz="800" b="0" dirty="0" err="1"/>
              <a:t>Zubauziele</a:t>
            </a:r>
            <a:r>
              <a:rPr lang="de-DE" sz="800" b="0" dirty="0"/>
              <a:t>: Notwendigkeit und mögliche Umsetzungsoptionen, </a:t>
            </a:r>
            <a:r>
              <a:rPr lang="de-DE" sz="800" b="0" dirty="0" err="1"/>
              <a:t>hg</a:t>
            </a:r>
            <a:r>
              <a:rPr lang="de-DE" sz="800" b="0" dirty="0"/>
              <a:t>. v. Umweltbundesamt (UBA), 54 p, zu finden in &lt;https://www.umweltbundesamt.de/publikationen/anpassung-der-flaechenkulisse-fuer-pv&gt;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Kelm, T., H. Jachmann, S. </a:t>
            </a:r>
            <a:r>
              <a:rPr lang="de-DE" sz="800" b="0" dirty="0" err="1"/>
              <a:t>Fidascheck</a:t>
            </a:r>
            <a:r>
              <a:rPr lang="de-DE" sz="800" b="0" dirty="0"/>
              <a:t>, L. Liebhart, D. Dr. Günnewig and E. </a:t>
            </a:r>
            <a:r>
              <a:rPr lang="de-DE" sz="800" b="0" dirty="0" err="1"/>
              <a:t>Johannwerner</a:t>
            </a:r>
            <a:r>
              <a:rPr lang="de-DE" sz="800" b="0" dirty="0"/>
              <a:t> (2023): Vorbereitung und Begleitung bei der Erstellung eines Erfahrungsberichts gemäß §97 EEG - Teilvorhaben solare Strahlungsenergie - Juni 2023. Zwischenbericht.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Kelm, T. (2024): Vortrag auf dem Fläche, Update 2023. Vortrag beim PV-Flächendaten-Stammtisch am 01.07.2024.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Kost, C., P. Müller, J. Sepúlveda Schweiger, V. Fluri and J. Thomsen (2024): Stromgestehungskosten Erneuerbare Energien. Fraunhofer Institute </a:t>
            </a:r>
            <a:r>
              <a:rPr lang="de-DE" sz="800" b="0" dirty="0" err="1"/>
              <a:t>for</a:t>
            </a:r>
            <a:r>
              <a:rPr lang="de-DE" sz="800" b="0" dirty="0"/>
              <a:t> Solar Energy Systems ISE. In: https://www.ise.fraunhofer.de/de/veroeffentlichungen/studien/studie-stromgestehungskosten-erneuerbare-energien.html. Call: 7.8.2024.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57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A261F5F-8146-4BB5-AD3B-3D500810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(2)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5A9C31-6BCC-46E6-A5C5-D068C12F6B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" y="932747"/>
            <a:ext cx="8388464" cy="3278006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Meyer C-C (2017) Der Zusammenhang von Biogasproduktion und inner- und zwischenbetrieblicher Wettbewerbsfähigkeit landwirtschaftlicher Betriebe in Niedersachsen, 270 p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Osterburg B, Ackermann A, Böhm J, Bösch M, Dauber J, Witte T de, Elsasser P, Erasmi S, Gocht A, Hansen H, Heidecke C, Klimek S, Krämer C, Kuhnert H, </a:t>
            </a:r>
            <a:r>
              <a:rPr lang="de-DE" sz="800" b="0" dirty="0" err="1"/>
              <a:t>Moldovan</a:t>
            </a:r>
            <a:r>
              <a:rPr lang="de-DE" sz="800" b="0" dirty="0"/>
              <a:t> A, Nieberg H, Pahmeyer C, Plaas E, Rock J, Röder N, Söder M, Tetteh G, Tiemeyer B, Tietz A, Wegmann J, Zinnbauer M (2023) Flächennutzung und Flächennutzungsansprüche in Deutschland. Thünen Working Paper 224. </a:t>
            </a:r>
            <a:r>
              <a:rPr lang="de-DE" sz="800" b="0" dirty="0" err="1"/>
              <a:t>doi</a:t>
            </a:r>
            <a:r>
              <a:rPr lang="de-DE" sz="800" b="0" dirty="0"/>
              <a:t>: 10.3220/WP1697436258000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 err="1"/>
              <a:t>statista</a:t>
            </a:r>
            <a:r>
              <a:rPr lang="de-DE" sz="800" b="0" dirty="0"/>
              <a:t> (2022) Installierte Leistung (kumuliert) der Photovoltaikanlagen in Deutschland in den Jahren 2000 bis 2021, zu finden in &lt;https://de.statista.com/statistik/daten/studie/13547/umfrage/leistung-durch-solarstrom-in-deutschland-seit-1990/&gt; [zitiert am 20.4.2022]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Thünen-Faktencheck (2023) Energie vom Acker  - lohnt sich das? &lt; https://www.thuenen.de/de/newsroom/mediathek/faktencheck/energie-vom-acker-lohnt-sich-das &gt;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UBA [Umweltbundesamt] (2024) Siedlungs- und Verkehrsfläche, zu finden in &lt;https://www.umweltbundesamt.de/daten/flaeche-boden-land-oekosysteme/flaeche/siedlungs-verkehrsflaeche#anhaltender-flachenverbrauch-fur-siedlungs-und-verkehrszwecke-&gt; [zitiert am 6.8.2024]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Zinke O (2021a) Solarparks auf fruchtbaren Äckern – Flächenfraß für die Umwelt? agrarheute, zu finden in &lt;https://www.agrarheute.com/management/betriebsfuehrung/solarparks-fruchtbaren-aeckern-flaechenfrass-fuer-umwelt-578756&gt;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800" b="0" dirty="0"/>
              <a:t>Zinke O (2021b) Steigende Pachtpreise sorgen für viel Unruhe bei den Bauern. agrarheute, zu finden in &lt;https://www.agrarheute.com/management/betriebsfuehrung/steigende-pachtpreise-sorgen-fuer-unruhe-bauern-579400&gt;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800" b="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85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72CFA02-AB99-476B-A712-C64C67DF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der installierten PV-Leistung in Deutschland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3B7A10A-7468-4891-8CA4-7EA58B83DA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5117" y="4726562"/>
            <a:ext cx="2960177" cy="385942"/>
          </a:xfrm>
        </p:spPr>
        <p:txBody>
          <a:bodyPr/>
          <a:lstStyle/>
          <a:p>
            <a:r>
              <a:rPr lang="de-DE" dirty="0"/>
              <a:t>Quelle: eigene Darstellung nach </a:t>
            </a:r>
            <a:r>
              <a:rPr lang="de-DE" dirty="0" err="1"/>
              <a:t>statista</a:t>
            </a:r>
            <a:r>
              <a:rPr lang="de-DE" dirty="0"/>
              <a:t> (2022), BMWK (2022), Arbeitsgruppe Erneuerbare Energien-Statistik (AGEE-</a:t>
            </a:r>
            <a:r>
              <a:rPr lang="de-DE" dirty="0" err="1"/>
              <a:t>Stat</a:t>
            </a:r>
            <a:r>
              <a:rPr lang="de-DE" dirty="0"/>
              <a:t>) am Umweltbundesamt (2024)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87BBC9-1BA9-413E-A605-E6C4771AC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720"/>
            <a:ext cx="7259001" cy="3263624"/>
          </a:xfrm>
          <a:prstGeom prst="rect">
            <a:avLst/>
          </a:prstGeom>
        </p:spPr>
      </p:pic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3295AACA-2F0C-4CA6-9CA3-AC21E46908B2}"/>
              </a:ext>
            </a:extLst>
          </p:cNvPr>
          <p:cNvSpPr/>
          <p:nvPr/>
        </p:nvSpPr>
        <p:spPr>
          <a:xfrm>
            <a:off x="7047914" y="2623626"/>
            <a:ext cx="618978" cy="11043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BB4A74-45BC-4114-90CD-DBDD91CB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2751778"/>
            <a:ext cx="1422780" cy="8003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4059A3D-041A-445B-BAEB-9B56476C4015}"/>
              </a:ext>
            </a:extLst>
          </p:cNvPr>
          <p:cNvSpPr txBox="1"/>
          <p:nvPr/>
        </p:nvSpPr>
        <p:spPr>
          <a:xfrm>
            <a:off x="8076798" y="3552092"/>
            <a:ext cx="10269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600" dirty="0">
                <a:solidFill>
                  <a:schemeClr val="tx2"/>
                </a:solidFill>
              </a:rPr>
              <a:t>© </a:t>
            </a:r>
            <a:r>
              <a:rPr lang="en-US" sz="600" dirty="0" err="1">
                <a:solidFill>
                  <a:schemeClr val="tx2"/>
                </a:solidFill>
              </a:rPr>
              <a:t>fabersam</a:t>
            </a:r>
            <a:r>
              <a:rPr lang="en-US" sz="600" dirty="0">
                <a:solidFill>
                  <a:schemeClr val="tx2"/>
                </a:solidFill>
              </a:rPr>
              <a:t> - picabay.com</a:t>
            </a:r>
            <a:endParaRPr lang="de-DE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409D0-719C-453C-B6F8-6B1080D4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Möglichkeiten zur Deckung des PV-Leistungsbedarfs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C80E63-5337-4182-9931-C9761D7EF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1734" y="1322990"/>
            <a:ext cx="3518579" cy="3859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Dach- und Fassadenfläche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78FA2C-51BC-44E9-9CDE-F089F4CA5A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eigene Darstellung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F04BC80-BFC3-4BD1-B392-B9B76D2ECD99}"/>
              </a:ext>
            </a:extLst>
          </p:cNvPr>
          <p:cNvSpPr txBox="1">
            <a:spLocks/>
          </p:cNvSpPr>
          <p:nvPr/>
        </p:nvSpPr>
        <p:spPr>
          <a:xfrm>
            <a:off x="2961732" y="3146790"/>
            <a:ext cx="1908313" cy="3859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100" b="1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Font typeface="Calibri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Symbol" pitchFamily="18" charset="2"/>
              <a:buChar char="-"/>
              <a:defRPr sz="15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275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Wasserfläche</a:t>
            </a:r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CDB9BFF-8DA6-4D0E-8171-0526F60F7419}"/>
              </a:ext>
            </a:extLst>
          </p:cNvPr>
          <p:cNvSpPr txBox="1">
            <a:spLocks/>
          </p:cNvSpPr>
          <p:nvPr/>
        </p:nvSpPr>
        <p:spPr>
          <a:xfrm>
            <a:off x="2961734" y="2169882"/>
            <a:ext cx="4791121" cy="3859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100" b="1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Font typeface="Calibri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Symbol" pitchFamily="18" charset="2"/>
              <a:buChar char="-"/>
              <a:defRPr sz="15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275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Versiegelte Flächen z.B. Verkehrsflächen</a:t>
            </a:r>
          </a:p>
          <a:p>
            <a:pPr marL="342900" indent="-342900"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9E413ED-5202-4541-997E-374E7884D11B}"/>
              </a:ext>
            </a:extLst>
          </p:cNvPr>
          <p:cNvSpPr txBox="1">
            <a:spLocks/>
          </p:cNvSpPr>
          <p:nvPr/>
        </p:nvSpPr>
        <p:spPr>
          <a:xfrm>
            <a:off x="2969351" y="4091322"/>
            <a:ext cx="2863628" cy="3859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100" b="1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Font typeface="Calibri" pitchFamily="34" charset="0"/>
              <a:buChar char="•"/>
              <a:defRPr sz="18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Symbol" pitchFamily="18" charset="2"/>
              <a:buChar char="-"/>
              <a:defRPr sz="15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275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5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de-DE" dirty="0"/>
              <a:t>Freifläche</a:t>
            </a:r>
          </a:p>
        </p:txBody>
      </p:sp>
      <p:pic>
        <p:nvPicPr>
          <p:cNvPr id="11" name="Grafik 10" descr="Welle">
            <a:extLst>
              <a:ext uri="{FF2B5EF4-FFF2-40B4-BE49-F238E27FC236}">
                <a16:creationId xmlns:a16="http://schemas.microsoft.com/office/drawing/2014/main" id="{C93A52D6-2A2C-4321-AF2E-08CAE0E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4452" y="2788785"/>
            <a:ext cx="914400" cy="914400"/>
          </a:xfrm>
          <a:prstGeom prst="rect">
            <a:avLst/>
          </a:prstGeom>
        </p:spPr>
      </p:pic>
      <p:pic>
        <p:nvPicPr>
          <p:cNvPr id="13" name="Grafik 12" descr="Straßenbahn">
            <a:extLst>
              <a:ext uri="{FF2B5EF4-FFF2-40B4-BE49-F238E27FC236}">
                <a16:creationId xmlns:a16="http://schemas.microsoft.com/office/drawing/2014/main" id="{AE25FEFF-BAB6-4739-AF9E-1AD4B103B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9294" y="2126633"/>
            <a:ext cx="472440" cy="472440"/>
          </a:xfrm>
          <a:prstGeom prst="rect">
            <a:avLst/>
          </a:prstGeom>
        </p:spPr>
      </p:pic>
      <p:pic>
        <p:nvPicPr>
          <p:cNvPr id="15" name="Grafik 14" descr="Auto">
            <a:extLst>
              <a:ext uri="{FF2B5EF4-FFF2-40B4-BE49-F238E27FC236}">
                <a16:creationId xmlns:a16="http://schemas.microsoft.com/office/drawing/2014/main" id="{92E52192-727A-41F6-9E50-A422A85D9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841" y="2098624"/>
            <a:ext cx="500449" cy="500449"/>
          </a:xfrm>
          <a:prstGeom prst="rect">
            <a:avLst/>
          </a:prstGeom>
        </p:spPr>
      </p:pic>
      <p:pic>
        <p:nvPicPr>
          <p:cNvPr id="17" name="Grafik 16" descr="Zuhause">
            <a:extLst>
              <a:ext uri="{FF2B5EF4-FFF2-40B4-BE49-F238E27FC236}">
                <a16:creationId xmlns:a16="http://schemas.microsoft.com/office/drawing/2014/main" id="{9AB5D8C8-E2D4-4C71-A431-CF066A2E7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4453" y="984479"/>
            <a:ext cx="914400" cy="914400"/>
          </a:xfrm>
          <a:prstGeom prst="rect">
            <a:avLst/>
          </a:prstGeom>
        </p:spPr>
      </p:pic>
      <p:pic>
        <p:nvPicPr>
          <p:cNvPr id="19" name="Grafik 18" descr="Hügelszenerie">
            <a:extLst>
              <a:ext uri="{FF2B5EF4-FFF2-40B4-BE49-F238E27FC236}">
                <a16:creationId xmlns:a16="http://schemas.microsoft.com/office/drawing/2014/main" id="{EF98922E-6CB5-4576-90C9-B1D50A7CF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72072" y="3764650"/>
            <a:ext cx="914400" cy="914400"/>
          </a:xfrm>
          <a:prstGeom prst="rect">
            <a:avLst/>
          </a:prstGeom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0DA7B40E-0EB8-4057-988F-373255D74D58}"/>
              </a:ext>
            </a:extLst>
          </p:cNvPr>
          <p:cNvSpPr/>
          <p:nvPr/>
        </p:nvSpPr>
        <p:spPr>
          <a:xfrm>
            <a:off x="1731843" y="3743350"/>
            <a:ext cx="5166360" cy="9225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B6418-7192-430B-897A-51D3DAA2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nicht alles auf der Dachfläche errichten?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7B5F6E-EBDB-4E55-A5A6-282F0ADCD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Skalierbarkeit der Installationskapazitäten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Komplexität bei Dachflächen (Errichtung und Betrieb)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Kosten der Stromproduktion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7A959B-60B7-4D1E-900B-F1D04802D6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Kost et al. (2024)</a:t>
            </a:r>
          </a:p>
        </p:txBody>
      </p:sp>
    </p:spTree>
    <p:extLst>
      <p:ext uri="{BB962C8B-B14F-4D97-AF65-F5344CB8AC3E}">
        <p14:creationId xmlns:p14="http://schemas.microsoft.com/office/powerpoint/2010/main" val="33253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B6418-7192-430B-897A-51D3DAA2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nicht alles auf der Dachfläche errichten?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7A959B-60B7-4D1E-900B-F1D04802D6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Kost et al. (2024)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0FAAB0-C495-4615-9FD4-4C85950E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21" y="795937"/>
            <a:ext cx="5595557" cy="39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E30F3EA-67A3-402C-A122-4EFA53B6CA64}"/>
              </a:ext>
            </a:extLst>
          </p:cNvPr>
          <p:cNvSpPr/>
          <p:nvPr/>
        </p:nvSpPr>
        <p:spPr>
          <a:xfrm>
            <a:off x="3171329" y="3588882"/>
            <a:ext cx="406988" cy="338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B8FBCDC-8419-4444-A32D-C5C32F372453}"/>
              </a:ext>
            </a:extLst>
          </p:cNvPr>
          <p:cNvSpPr/>
          <p:nvPr/>
        </p:nvSpPr>
        <p:spPr>
          <a:xfrm>
            <a:off x="2269281" y="3487576"/>
            <a:ext cx="406988" cy="338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2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5D77398-67A5-4438-849F-59143B78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Fläche beansprucht durch PV-Freiflächenanlagen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8D1127A-F6B0-4A4E-A10C-83CF45B193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Fläche beansprucht von PV-Freiflächenanlagen (Ende 2024): </a:t>
            </a:r>
            <a:r>
              <a:rPr lang="de-DE" u="sng" dirty="0"/>
              <a:t>42.600 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Vorherige Nutzung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45% landwirtschaftliche Flächen </a:t>
            </a:r>
          </a:p>
          <a:p>
            <a:pPr lvl="2" indent="0">
              <a:buNone/>
            </a:pPr>
            <a:r>
              <a:rPr lang="de-DE" dirty="0">
                <a:sym typeface="Wingdings" panose="05000000000000000000" pitchFamily="2" charset="2"/>
              </a:rPr>
              <a:t>	 ~</a:t>
            </a:r>
            <a:r>
              <a:rPr lang="de-DE" b="1" dirty="0">
                <a:sym typeface="Wingdings" panose="05000000000000000000" pitchFamily="2" charset="2"/>
              </a:rPr>
              <a:t>0,2%</a:t>
            </a:r>
            <a:r>
              <a:rPr lang="de-DE" dirty="0">
                <a:sym typeface="Wingdings" panose="05000000000000000000" pitchFamily="2" charset="2"/>
              </a:rPr>
              <a:t> der </a:t>
            </a:r>
            <a:r>
              <a:rPr lang="de-DE" dirty="0"/>
              <a:t>landwirtschaftlichen genutzten Fläche in Deutschland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30% auf Konversionsflächen 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25% andere Gebiete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F3AD93-13A1-417B-8645-EC0FF2C21E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Quelle: Kelm (2024), Böhm und Tietz (2022), Böhm et al. (2022)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2FDC0B-1370-4D36-85FF-3815B15AA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62" y="1596324"/>
            <a:ext cx="2535465" cy="29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F4316-A289-4FAC-88EE-0A836C9B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 – Flächenbedarf durch PV-Freiflächenanlagen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BD4BB7-F018-45F6-AFB3-D29643FD0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Anteil von PV-Freiflächenanlagen an der</a:t>
            </a:r>
            <a:br>
              <a:rPr lang="de-DE" dirty="0"/>
            </a:br>
            <a:r>
              <a:rPr lang="de-DE" dirty="0"/>
              <a:t>landwirtschaftlich genutzten Fläche: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aktuell		</a:t>
            </a:r>
            <a:r>
              <a:rPr lang="de-DE" u="sng" dirty="0"/>
              <a:t>0,2%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zukünftig 	</a:t>
            </a:r>
            <a:r>
              <a:rPr lang="de-DE" u="sng" dirty="0"/>
              <a:t>0,9 – 1,7%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Vergleich: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Silomais für Biogas: </a:t>
            </a:r>
            <a:r>
              <a:rPr lang="de-DE" b="1" dirty="0"/>
              <a:t>9%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Rapsanbau für Biodiesel: </a:t>
            </a:r>
            <a:r>
              <a:rPr lang="de-DE" b="1" dirty="0"/>
              <a:t>4%</a:t>
            </a:r>
          </a:p>
          <a:p>
            <a:pPr marL="666900" lvl="1" indent="-342900">
              <a:buFont typeface="Arial" panose="020B0604020202020204" pitchFamily="34" charset="0"/>
              <a:buChar char="•"/>
            </a:pPr>
            <a:r>
              <a:rPr lang="de-DE" dirty="0"/>
              <a:t>Getreideanbau für Ethanol-Herstellung: </a:t>
            </a:r>
            <a:r>
              <a:rPr lang="de-DE" b="1" dirty="0"/>
              <a:t>1,3%</a:t>
            </a:r>
          </a:p>
          <a:p>
            <a:r>
              <a:rPr lang="de-DE" dirty="0">
                <a:sym typeface="Wingdings" panose="05000000000000000000" pitchFamily="2" charset="2"/>
              </a:rPr>
              <a:t>  Deutschlandweit verhältnismäßig geringe Flächeninanspruchnahme 		durch PV-Freiflächenanlagen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EFD311-1DD8-48F3-B926-C243802854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Quellen: Kelm (2024), Böhm und Tietz (2022), Böhm (2023)</a:t>
            </a:r>
          </a:p>
        </p:txBody>
      </p:sp>
    </p:spTree>
    <p:extLst>
      <p:ext uri="{BB962C8B-B14F-4D97-AF65-F5344CB8AC3E}">
        <p14:creationId xmlns:p14="http://schemas.microsoft.com/office/powerpoint/2010/main" val="11462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ünen blau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>
          <a:lnSpc>
            <a:spcPts val="2400"/>
          </a:lnSpc>
          <a:spcAft>
            <a:spcPts val="1200"/>
          </a:spcAft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P Folienmaster DE ENG.pptx" id="{1465D631-F6B0-4431-AA53-B1299896B62D}" vid="{83D63FF0-C80A-459A-AAFA-B0030725DF59}"/>
    </a:ext>
  </a:extLst>
</a:theme>
</file>

<file path=ppt/theme/theme2.xml><?xml version="1.0" encoding="utf-8"?>
<a:theme xmlns:a="http://schemas.openxmlformats.org/drawingml/2006/main" name="1_Thünen blau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>
          <a:lnSpc>
            <a:spcPts val="2400"/>
          </a:lnSpc>
          <a:spcAft>
            <a:spcPts val="1200"/>
          </a:spcAft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P Folienmaster DE ENG.pptx" id="{1465D631-F6B0-4431-AA53-B1299896B62D}" vid="{1E67B05D-202C-4D99-A59D-9ADA4D4F8E0A}"/>
    </a:ext>
  </a:extLst>
</a:theme>
</file>

<file path=ppt/theme/theme3.xml><?xml version="1.0" encoding="utf-8"?>
<a:theme xmlns:a="http://schemas.openxmlformats.org/drawingml/2006/main" name="2_Thünen blau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>
          <a:lnSpc>
            <a:spcPts val="2400"/>
          </a:lnSpc>
          <a:spcAft>
            <a:spcPts val="1200"/>
          </a:spcAft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P Folienmaster DE ENG.pptx" id="{1465D631-F6B0-4431-AA53-B1299896B62D}" vid="{19F6B285-C108-4D8B-9338-2004AB8345B1}"/>
    </a:ext>
  </a:extLst>
</a:theme>
</file>

<file path=ppt/theme/theme4.xml><?xml version="1.0" encoding="utf-8"?>
<a:theme xmlns:a="http://schemas.openxmlformats.org/drawingml/2006/main" name="Thünen rot">
  <a:themeElements>
    <a:clrScheme name="THÜNEN Sekund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4B3228"/>
      </a:accent2>
      <a:accent3>
        <a:srgbClr val="AF0A19"/>
      </a:accent3>
      <a:accent4>
        <a:srgbClr val="E10019"/>
      </a:accent4>
      <a:accent5>
        <a:srgbClr val="E17D00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 Folienmaster DE ENG.pptx" id="{1465D631-F6B0-4431-AA53-B1299896B62D}" vid="{F7EFA94A-E29E-47AD-839D-7B7494245DAF}"/>
    </a:ext>
  </a:extLst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 Folienmaster DE ENG</Template>
  <TotalTime>0</TotalTime>
  <Words>1852</Words>
  <Application>Microsoft Office PowerPoint</Application>
  <PresentationFormat>Bildschirmpräsentation (16:9)</PresentationFormat>
  <Paragraphs>221</Paragraphs>
  <Slides>34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Arial</vt:lpstr>
      <vt:lpstr>Calibri</vt:lpstr>
      <vt:lpstr>Symbol</vt:lpstr>
      <vt:lpstr>Wingdings</vt:lpstr>
      <vt:lpstr>Thünen blau</vt:lpstr>
      <vt:lpstr>1_Thünen blau</vt:lpstr>
      <vt:lpstr>2_Thünen blau</vt:lpstr>
      <vt:lpstr>Thünen rot</vt:lpstr>
      <vt:lpstr>PowerPoint-Präsentation</vt:lpstr>
      <vt:lpstr>Wer bin ich und was machen wir?</vt:lpstr>
      <vt:lpstr>Johann Heinrich von Thünen-Institut</vt:lpstr>
      <vt:lpstr>Entwicklung der installierten PV-Leistung in Deutschland</vt:lpstr>
      <vt:lpstr>Möglichkeiten zur Deckung des PV-Leistungsbedarfs</vt:lpstr>
      <vt:lpstr>Warum nicht alles auf der Dachfläche errichten?</vt:lpstr>
      <vt:lpstr>Warum nicht alles auf der Dachfläche errichten?</vt:lpstr>
      <vt:lpstr>Aktuelle Fläche beansprucht durch PV-Freiflächenanlagen</vt:lpstr>
      <vt:lpstr>Fazit – Flächenbedarf durch PV-Freiflächenanlagen</vt:lpstr>
      <vt:lpstr>Faktencheck - Video</vt:lpstr>
      <vt:lpstr>Wie viel Kilometer liefert ein Hektar Fläche? (1)</vt:lpstr>
      <vt:lpstr>Wie viel Kilometer liefert ein Hektar Fläche? (2)</vt:lpstr>
      <vt:lpstr>Wie viel Kilometer liefert ein Hektar Fläche? (3)</vt:lpstr>
      <vt:lpstr>Wie viel Kilometer liefert ein Hektar Fläche? (4)</vt:lpstr>
      <vt:lpstr>Für den landwirtschaftlichen Betrieb gilt: „Jeder Hektar zählt!“</vt:lpstr>
      <vt:lpstr>Nachhaltigkeitsziel: Verlust landwirtschaftlicher Flächen an Siedlungs- und Verkehrsflächen</vt:lpstr>
      <vt:lpstr>Lösungsansatz: Agri-PV</vt:lpstr>
      <vt:lpstr>Karte - Agri-PV</vt:lpstr>
      <vt:lpstr>Standard PV-Freiflächenanlage (PV-FFA)</vt:lpstr>
      <vt:lpstr>Agri-PV vertikal (AV vertikal)</vt:lpstr>
      <vt:lpstr>Agri-PV tracking (AV tracking) </vt:lpstr>
      <vt:lpstr>Agri-PV 2,1m hoch (AV 2,1m)</vt:lpstr>
      <vt:lpstr>Agri-PV &gt;4m (AV &gt;4m)</vt:lpstr>
      <vt:lpstr>Agri-PV Apfel (AV Apfel)</vt:lpstr>
      <vt:lpstr>Fläche erhalten mit Agri-PV? Flächenbedarf für gleichen Stromertrag pro Jahr</vt:lpstr>
      <vt:lpstr>Synergien oder Ertragsreduktion?</vt:lpstr>
      <vt:lpstr>Ergebnisse: Stromgestehungskosten</vt:lpstr>
      <vt:lpstr>Fläche erhalten, aber zu welchen Kosten?</vt:lpstr>
      <vt:lpstr>Kosten je Hektar erhaltener landwirtschaftlicher Fläche</vt:lpstr>
      <vt:lpstr>Fazit</vt:lpstr>
      <vt:lpstr>Meine aktuellen Forschungsthemen</vt:lpstr>
      <vt:lpstr>PowerPoint-Präsentation</vt:lpstr>
      <vt:lpstr>Literaturverzeichnis (1)</vt:lpstr>
      <vt:lpstr>Literaturverzeichnis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Jonas Böhm</dc:creator>
  <cp:lastModifiedBy>Jonas Böhm</cp:lastModifiedBy>
  <cp:revision>468</cp:revision>
  <cp:lastPrinted>2018-11-09T14:22:47Z</cp:lastPrinted>
  <dcterms:created xsi:type="dcterms:W3CDTF">2021-09-28T11:09:07Z</dcterms:created>
  <dcterms:modified xsi:type="dcterms:W3CDTF">2026-06-05T12:06:23Z</dcterms:modified>
</cp:coreProperties>
</file>