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53" r:id="rId2"/>
  </p:sldMasterIdLst>
  <p:notesMasterIdLst>
    <p:notesMasterId r:id="rId36"/>
  </p:notesMasterIdLst>
  <p:handoutMasterIdLst>
    <p:handoutMasterId r:id="rId37"/>
  </p:handoutMasterIdLst>
  <p:sldIdLst>
    <p:sldId id="525" r:id="rId3"/>
    <p:sldId id="564" r:id="rId4"/>
    <p:sldId id="580" r:id="rId5"/>
    <p:sldId id="581" r:id="rId6"/>
    <p:sldId id="583" r:id="rId7"/>
    <p:sldId id="602" r:id="rId8"/>
    <p:sldId id="584" r:id="rId9"/>
    <p:sldId id="588" r:id="rId10"/>
    <p:sldId id="589" r:id="rId11"/>
    <p:sldId id="601" r:id="rId12"/>
    <p:sldId id="612" r:id="rId13"/>
    <p:sldId id="613" r:id="rId14"/>
    <p:sldId id="614" r:id="rId15"/>
    <p:sldId id="590" r:id="rId16"/>
    <p:sldId id="586" r:id="rId17"/>
    <p:sldId id="610" r:id="rId18"/>
    <p:sldId id="591" r:id="rId19"/>
    <p:sldId id="600" r:id="rId20"/>
    <p:sldId id="599" r:id="rId21"/>
    <p:sldId id="592" r:id="rId22"/>
    <p:sldId id="594" r:id="rId23"/>
    <p:sldId id="603" r:id="rId24"/>
    <p:sldId id="593" r:id="rId25"/>
    <p:sldId id="595" r:id="rId26"/>
    <p:sldId id="596" r:id="rId27"/>
    <p:sldId id="605" r:id="rId28"/>
    <p:sldId id="607" r:id="rId29"/>
    <p:sldId id="587" r:id="rId30"/>
    <p:sldId id="611" r:id="rId31"/>
    <p:sldId id="616" r:id="rId32"/>
    <p:sldId id="609" r:id="rId33"/>
    <p:sldId id="617" r:id="rId34"/>
    <p:sldId id="618" r:id="rId35"/>
  </p:sldIdLst>
  <p:sldSz cx="9144000" cy="6858000" type="screen4x3"/>
  <p:notesSz cx="6799263" cy="9929813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55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9"/>
    <a:srgbClr val="FFFFFF"/>
    <a:srgbClr val="A5A6A5"/>
    <a:srgbClr val="0092D2"/>
    <a:srgbClr val="071A35"/>
    <a:srgbClr val="129CEA"/>
    <a:srgbClr val="636463"/>
    <a:srgbClr val="CECFCD"/>
    <a:srgbClr val="003246"/>
    <a:srgbClr val="797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1" autoAdjust="0"/>
    <p:restoredTop sz="96309" autoAdjust="0"/>
  </p:normalViewPr>
  <p:slideViewPr>
    <p:cSldViewPr snapToObjects="1" showGuides="1">
      <p:cViewPr varScale="1">
        <p:scale>
          <a:sx n="152" d="100"/>
          <a:sy n="152" d="100"/>
        </p:scale>
        <p:origin x="680" y="168"/>
      </p:cViewPr>
      <p:guideLst>
        <p:guide orient="horz" pos="1389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83E95-30F5-BB49-A03E-CD0D91EA75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C1C18CE7-78A4-DB45-A8AF-006A718AD547}" type="pres">
      <dgm:prSet presAssocID="{85283E95-30F5-BB49-A03E-CD0D91EA753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67786A80-91AE-2B4E-B566-E1D2F5CD1C06}" type="presOf" srcId="{85283E95-30F5-BB49-A03E-CD0D91EA7530}" destId="{C1C18CE7-78A4-DB45-A8AF-006A718AD5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ranklin Gothic Book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Book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C32AC1-38D5-4FDF-B4E3-4878FF4D7CD3}" type="datetime1">
              <a:rPr lang="de-DE"/>
              <a:pPr>
                <a:defRPr/>
              </a:pPr>
              <a:t>08.06.26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ranklin Gothic Book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Book" pitchFamily="34" charset="0"/>
              </a:defRPr>
            </a:lvl1pPr>
          </a:lstStyle>
          <a:p>
            <a:fld id="{2D9FD409-CFB7-40CC-9EF5-255F814C6F0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6036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ranklin Gothic Book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Book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B529EC4-716D-4A5F-BA49-6080F3D7E890}" type="datetime1">
              <a:rPr lang="de-DE"/>
              <a:pPr>
                <a:defRPr/>
              </a:pPr>
              <a:t>08.06.26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ranklin Gothic Book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Book" pitchFamily="34" charset="0"/>
              </a:defRPr>
            </a:lvl1pPr>
          </a:lstStyle>
          <a:p>
            <a:fld id="{D3E49741-25C4-4A4A-9A82-1710F6CD6B5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7304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92">
              <a:defRPr/>
            </a:pPr>
            <a:fld id="{C2C07438-2DEB-4EBD-9122-E3B0AB86388A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14292">
                <a:defRPr/>
              </a:pPr>
              <a:t>2</a:t>
            </a:fld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352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C776F-6F3A-C554-0A4C-972EFBC70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F9AD350-F845-8628-C8AF-67518FD7B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BE6BC5B-94E1-4F8D-D2FE-81AB21570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9BA450-5B5C-03A7-B35C-59667F6CC6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92">
              <a:defRPr/>
            </a:pPr>
            <a:fld id="{C2C07438-2DEB-4EBD-9122-E3B0AB86388A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14292">
                <a:defRPr/>
              </a:pPr>
              <a:t>3</a:t>
            </a:fld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0743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49741-25C4-4A4A-9A82-1710F6CD6B5E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852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8" descr="Appelhagen-LogoClaim-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032125"/>
            <a:ext cx="42830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95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8" descr="Bildschirmfoto 2014-08-26 um 14.06.3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00" y="-20955000"/>
            <a:ext cx="21945600" cy="146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325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540000" y="1219200"/>
            <a:ext cx="7543800" cy="228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>
                <a:solidFill>
                  <a:srgbClr val="0092D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Titelmasterformat durch Klicken bearbeiten</a:t>
            </a:r>
            <a:endParaRPr lang="de-DE" dirty="0"/>
          </a:p>
        </p:txBody>
      </p:sp>
      <p:sp>
        <p:nvSpPr>
          <p:cNvPr id="6" name="Datumsplatzhalter 15"/>
          <p:cNvSpPr>
            <a:spLocks noGrp="1"/>
          </p:cNvSpPr>
          <p:nvPr>
            <p:ph type="dt" sz="half" idx="10"/>
          </p:nvPr>
        </p:nvSpPr>
        <p:spPr>
          <a:xfrm>
            <a:off x="539750" y="3657600"/>
            <a:ext cx="974725" cy="2794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071A35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25.06.2014</a:t>
            </a:r>
          </a:p>
        </p:txBody>
      </p:sp>
    </p:spTree>
    <p:extLst>
      <p:ext uri="{BB962C8B-B14F-4D97-AF65-F5344CB8AC3E}">
        <p14:creationId xmlns:p14="http://schemas.microsoft.com/office/powerpoint/2010/main" val="196052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6"/>
          <p:cNvSpPr txBox="1">
            <a:spLocks noChangeArrowheads="1"/>
          </p:cNvSpPr>
          <p:nvPr userDrawn="1"/>
        </p:nvSpPr>
        <p:spPr bwMode="auto">
          <a:xfrm>
            <a:off x="539750" y="5969000"/>
            <a:ext cx="7543800" cy="414338"/>
          </a:xfrm>
          <a:prstGeom prst="rect">
            <a:avLst/>
          </a:prstGeom>
          <a:noFill/>
          <a:ln>
            <a:noFill/>
          </a:ln>
        </p:spPr>
        <p:txBody>
          <a:bodyPr lIns="0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e-DE" altLang="de-DE" sz="1100" dirty="0"/>
              <a:t>                                        Rechtsanwälte Steuerberater </a:t>
            </a:r>
            <a:r>
              <a:rPr lang="de-DE" altLang="de-DE" sz="1100" dirty="0" err="1"/>
              <a:t>PartGmbB</a:t>
            </a:r>
            <a:r>
              <a:rPr lang="de-DE" altLang="de-DE" sz="1100" dirty="0"/>
              <a:t> · Theodor-Heuss-Straße 5a · 38122 Braunschweig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e-DE" altLang="de-DE" sz="1100" dirty="0"/>
              <a:t>Telefon +49 (531) 28 20-0 · Telefax +49 (531) 28 20-5 25 · info@appelhagen.de · www.appelhagen.de</a:t>
            </a:r>
          </a:p>
        </p:txBody>
      </p:sp>
      <p:pic>
        <p:nvPicPr>
          <p:cNvPr id="4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325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975350"/>
            <a:ext cx="14493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540000" y="3505200"/>
            <a:ext cx="7543800" cy="1828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 b="0" i="0" baseline="0">
                <a:solidFill>
                  <a:srgbClr val="0092D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073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3" descr="Appelhagen-LogoClaim-NE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3032125"/>
            <a:ext cx="4284662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13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6165600" cy="94868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2400" b="0" i="0" baseline="0">
                <a:solidFill>
                  <a:schemeClr val="accent3"/>
                </a:solidFill>
                <a:latin typeface="+mj-lt"/>
                <a:cs typeface="TheSerif 3C-LightCap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540000" y="2362201"/>
            <a:ext cx="6165600" cy="2895599"/>
          </a:xfrm>
          <a:prstGeom prst="rect">
            <a:avLst/>
          </a:prstGeom>
        </p:spPr>
        <p:txBody>
          <a:bodyPr vert="horz" lIns="0" tIns="0" rIns="0" bIns="0"/>
          <a:lstStyle>
            <a:lvl1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1pPr>
            <a:lvl2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2pPr>
            <a:lvl3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3pPr>
            <a:lvl4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4pPr>
            <a:lvl5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10"/>
          <p:cNvSpPr>
            <a:spLocks noGrp="1"/>
          </p:cNvSpPr>
          <p:nvPr>
            <p:ph sz="quarter" idx="12"/>
          </p:nvPr>
        </p:nvSpPr>
        <p:spPr>
          <a:xfrm>
            <a:off x="0" y="5562600"/>
            <a:ext cx="9144000" cy="1295400"/>
          </a:xfrm>
          <a:prstGeom prst="rect">
            <a:avLst/>
          </a:prstGeom>
        </p:spPr>
        <p:txBody>
          <a:bodyPr vert="horz" lIns="0" tIns="0" rIns="0" bIns="0"/>
          <a:lstStyle>
            <a:lvl1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Tx/>
              <a:buNone/>
              <a:defRPr sz="1600" b="0" i="0" baseline="0">
                <a:latin typeface="+mn-lt"/>
              </a:defRPr>
            </a:lvl1pPr>
            <a:lvl2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2pPr>
            <a:lvl3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3pPr>
            <a:lvl4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4pPr>
            <a:lvl5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03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6165600" cy="94868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2400" b="0" i="0" baseline="0">
                <a:solidFill>
                  <a:schemeClr val="accent3"/>
                </a:solidFill>
                <a:latin typeface="+mj-lt"/>
                <a:cs typeface="TheSerif 3C-LightCap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540000" y="2362201"/>
            <a:ext cx="6165600" cy="4114799"/>
          </a:xfrm>
          <a:prstGeom prst="rect">
            <a:avLst/>
          </a:prstGeom>
        </p:spPr>
        <p:txBody>
          <a:bodyPr vert="horz" lIns="0" tIns="0" rIns="0" bIns="0"/>
          <a:lstStyle>
            <a:lvl1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1pPr>
            <a:lvl2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2pPr>
            <a:lvl3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3pPr>
            <a:lvl4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4pPr>
            <a:lvl5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8885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7994400" cy="94868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2400" b="0" i="0" baseline="0">
                <a:solidFill>
                  <a:schemeClr val="accent3"/>
                </a:solidFill>
                <a:latin typeface="+mj-lt"/>
                <a:cs typeface="TheSerif 3C-LightCap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540000" y="2362201"/>
            <a:ext cx="3803400" cy="4114799"/>
          </a:xfrm>
          <a:prstGeom prst="rect">
            <a:avLst/>
          </a:prstGeom>
        </p:spPr>
        <p:txBody>
          <a:bodyPr vert="horz" lIns="0" tIns="0" rIns="0" bIns="0"/>
          <a:lstStyle>
            <a:lvl1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1pPr>
            <a:lvl2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2pPr>
            <a:lvl3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3pPr>
            <a:lvl4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4pPr>
            <a:lvl5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10"/>
          <p:cNvSpPr>
            <a:spLocks noGrp="1"/>
          </p:cNvSpPr>
          <p:nvPr>
            <p:ph sz="quarter" idx="12"/>
          </p:nvPr>
        </p:nvSpPr>
        <p:spPr>
          <a:xfrm>
            <a:off x="4731000" y="2362201"/>
            <a:ext cx="3803400" cy="4114799"/>
          </a:xfrm>
          <a:prstGeom prst="rect">
            <a:avLst/>
          </a:prstGeom>
        </p:spPr>
        <p:txBody>
          <a:bodyPr vert="horz" lIns="0" tIns="0" rIns="0" bIns="0"/>
          <a:lstStyle>
            <a:lvl1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1pPr>
            <a:lvl2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2pPr>
            <a:lvl3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3pPr>
            <a:lvl4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4pPr>
            <a:lvl5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4643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7994400" cy="94868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2400" b="0" i="0" baseline="0">
                <a:solidFill>
                  <a:schemeClr val="accent3"/>
                </a:solidFill>
                <a:latin typeface="+mj-lt"/>
                <a:cs typeface="TheSerif 3C-LightCap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540000" y="2362201"/>
            <a:ext cx="3803400" cy="2895599"/>
          </a:xfrm>
          <a:prstGeom prst="rect">
            <a:avLst/>
          </a:prstGeom>
        </p:spPr>
        <p:txBody>
          <a:bodyPr vert="horz" lIns="0" tIns="0" rIns="0" bIns="0"/>
          <a:lstStyle>
            <a:lvl1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1pPr>
            <a:lvl2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2pPr>
            <a:lvl3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3pPr>
            <a:lvl4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4pPr>
            <a:lvl5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10"/>
          <p:cNvSpPr>
            <a:spLocks noGrp="1"/>
          </p:cNvSpPr>
          <p:nvPr>
            <p:ph sz="quarter" idx="12"/>
          </p:nvPr>
        </p:nvSpPr>
        <p:spPr>
          <a:xfrm>
            <a:off x="4731000" y="2362201"/>
            <a:ext cx="3803400" cy="2895599"/>
          </a:xfrm>
          <a:prstGeom prst="rect">
            <a:avLst/>
          </a:prstGeom>
        </p:spPr>
        <p:txBody>
          <a:bodyPr vert="horz" lIns="0" tIns="0" rIns="0" bIns="0"/>
          <a:lstStyle>
            <a:lvl1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1pPr>
            <a:lvl2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2pPr>
            <a:lvl3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3pPr>
            <a:lvl4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4pPr>
            <a:lvl5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Inhaltsplatzhalter 10"/>
          <p:cNvSpPr>
            <a:spLocks noGrp="1"/>
          </p:cNvSpPr>
          <p:nvPr>
            <p:ph sz="quarter" idx="13"/>
          </p:nvPr>
        </p:nvSpPr>
        <p:spPr>
          <a:xfrm>
            <a:off x="0" y="5562600"/>
            <a:ext cx="9144000" cy="1295400"/>
          </a:xfrm>
          <a:prstGeom prst="rect">
            <a:avLst/>
          </a:prstGeom>
        </p:spPr>
        <p:txBody>
          <a:bodyPr vert="horz" lIns="0" tIns="0" rIns="0" bIns="0"/>
          <a:lstStyle>
            <a:lvl1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Tx/>
              <a:buNone/>
              <a:defRPr sz="1600" b="0" i="0" baseline="0">
                <a:latin typeface="+mn-lt"/>
              </a:defRPr>
            </a:lvl1pPr>
            <a:lvl2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2pPr>
            <a:lvl3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3pPr>
            <a:lvl4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4pPr>
            <a:lvl5pPr marL="180975" indent="-180975">
              <a:spcBef>
                <a:spcPts val="1200"/>
              </a:spcBef>
              <a:buClr>
                <a:srgbClr val="071A35"/>
              </a:buClr>
              <a:buSzPct val="100000"/>
              <a:buFont typeface="Lucida Grande"/>
              <a:buChar char="■"/>
              <a:defRPr sz="1600" b="0" i="0" baseline="0">
                <a:latin typeface="+mn-lt"/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873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800" y="6513558"/>
            <a:ext cx="5251200" cy="252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23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325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52" r:id="rId5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/>
            </a:pPr>
            <a:br>
              <a:rPr lang="de-DE" b="1" dirty="0"/>
            </a:br>
            <a:br>
              <a:rPr lang="de-DE" b="1" dirty="0"/>
            </a:br>
            <a:endParaRPr lang="de-DE" b="1" dirty="0"/>
          </a:p>
        </p:txBody>
      </p:sp>
      <p:sp>
        <p:nvSpPr>
          <p:cNvPr id="8" name="Inhaltsplatzhalter 13"/>
          <p:cNvSpPr>
            <a:spLocks noGrp="1"/>
          </p:cNvSpPr>
          <p:nvPr>
            <p:ph sz="quarter" idx="4294967295"/>
          </p:nvPr>
        </p:nvSpPr>
        <p:spPr bwMode="auto">
          <a:xfrm>
            <a:off x="1489075" y="1521566"/>
            <a:ext cx="616585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8900" indent="0" algn="ctr">
              <a:buClr>
                <a:srgbClr val="002E59"/>
              </a:buClr>
              <a:buSzPct val="90000"/>
              <a:buNone/>
            </a:pPr>
            <a:endParaRPr lang="de-DE" altLang="de-DE" i="1" dirty="0">
              <a:solidFill>
                <a:srgbClr val="129CEA"/>
              </a:solidFill>
              <a:ea typeface="ＭＳ Ｐゴシック" pitchFamily="34" charset="-128"/>
            </a:endParaRPr>
          </a:p>
          <a:p>
            <a:pPr marL="88900" indent="0" algn="ctr">
              <a:buClr>
                <a:srgbClr val="002E59"/>
              </a:buClr>
              <a:buSzPct val="90000"/>
              <a:buNone/>
            </a:pPr>
            <a:r>
              <a:rPr lang="de-DE" sz="2400" b="1" dirty="0">
                <a:solidFill>
                  <a:srgbClr val="129CEA"/>
                </a:solidFill>
              </a:rPr>
              <a:t>	</a:t>
            </a:r>
            <a:r>
              <a:rPr lang="de-DE" sz="2400" b="1" dirty="0">
                <a:solidFill>
                  <a:srgbClr val="002E59"/>
                </a:solidFill>
              </a:rPr>
              <a:t>Energietag </a:t>
            </a:r>
            <a:r>
              <a:rPr lang="de-DE" sz="2400" b="1" dirty="0" err="1">
                <a:solidFill>
                  <a:srgbClr val="002E59"/>
                </a:solidFill>
              </a:rPr>
              <a:t>Appelhagen</a:t>
            </a:r>
            <a:r>
              <a:rPr lang="de-DE" sz="2400" b="1" dirty="0">
                <a:solidFill>
                  <a:srgbClr val="002E59"/>
                </a:solidFill>
              </a:rPr>
              <a:t> 2026</a:t>
            </a:r>
          </a:p>
          <a:p>
            <a:pPr marL="88900" indent="0" algn="ctr">
              <a:buClr>
                <a:srgbClr val="002E59"/>
              </a:buClr>
              <a:buSzPct val="90000"/>
              <a:buNone/>
            </a:pPr>
            <a:endParaRPr lang="de-DE" sz="2400" b="1" dirty="0">
              <a:solidFill>
                <a:srgbClr val="002E59"/>
              </a:solidFill>
            </a:endParaRPr>
          </a:p>
          <a:p>
            <a:pPr marL="88900" indent="0" algn="ctr">
              <a:buClr>
                <a:srgbClr val="002E59"/>
              </a:buClr>
              <a:buSzPct val="90000"/>
              <a:buNone/>
            </a:pPr>
            <a:r>
              <a:rPr lang="de-DE" sz="2400" b="1" dirty="0">
                <a:solidFill>
                  <a:srgbClr val="002E59"/>
                </a:solidFill>
              </a:rPr>
              <a:t>„Solar über dem Acker: Was Recht und Politik für Agri-PV vorgeben“ </a:t>
            </a:r>
          </a:p>
          <a:p>
            <a:pPr marL="88900" indent="0">
              <a:buClr>
                <a:srgbClr val="002E59"/>
              </a:buClr>
              <a:buSzPct val="90000"/>
              <a:buNone/>
            </a:pPr>
            <a:r>
              <a:rPr lang="de-DE" sz="2400" b="1" dirty="0">
                <a:solidFill>
                  <a:srgbClr val="129CEA"/>
                </a:solidFill>
              </a:rPr>
              <a:t>  </a:t>
            </a:r>
            <a:br>
              <a:rPr lang="de-DE" sz="2400" b="1" dirty="0">
                <a:solidFill>
                  <a:srgbClr val="129CEA"/>
                </a:solidFill>
              </a:rPr>
            </a:br>
            <a:br>
              <a:rPr lang="de-DE" sz="2400" b="1" dirty="0"/>
            </a:br>
            <a:br>
              <a:rPr lang="de-DE" sz="2400" b="1" dirty="0"/>
            </a:br>
            <a:endParaRPr lang="de-DE" altLang="de-DE" sz="2400" dirty="0">
              <a:solidFill>
                <a:srgbClr val="129CEA"/>
              </a:solidFill>
              <a:ea typeface="ＭＳ Ｐゴシック" pitchFamily="34" charset="-128"/>
            </a:endParaRPr>
          </a:p>
          <a:p>
            <a:pPr marL="374650" indent="-285750">
              <a:buClr>
                <a:srgbClr val="002E59"/>
              </a:buClr>
              <a:buSzPct val="90000"/>
              <a:buFont typeface="Wingdings" panose="05000000000000000000" pitchFamily="2" charset="2"/>
              <a:buChar char="Ø"/>
            </a:pPr>
            <a:endParaRPr lang="de-DE" altLang="de-DE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374650" indent="-285750">
              <a:buClr>
                <a:srgbClr val="002E59"/>
              </a:buClr>
              <a:buSzPct val="90000"/>
              <a:buFont typeface="Wingdings" panose="05000000000000000000" pitchFamily="2" charset="2"/>
              <a:buChar char="Ø"/>
            </a:pPr>
            <a:endParaRPr lang="de-DE" altLang="de-DE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4674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2925F-56E6-96DA-1204-3E1CE8B72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E2758-4AEC-EEC8-DBA2-520CD809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80728"/>
            <a:ext cx="8064000" cy="94868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Was kann Agri-PV?</a:t>
            </a:r>
            <a:br>
              <a:rPr lang="de-DE" b="1" dirty="0">
                <a:solidFill>
                  <a:srgbClr val="002E59"/>
                </a:solidFill>
              </a:rPr>
            </a:br>
            <a:br>
              <a:rPr lang="de-DE" b="1" dirty="0">
                <a:solidFill>
                  <a:srgbClr val="002E59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7FD8A80A-3E24-CC8F-8508-D7AE3E350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94A093-98D8-7099-8486-9F67344EB3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583839"/>
            <a:ext cx="8064000" cy="4114799"/>
          </a:xfrm>
        </p:spPr>
        <p:txBody>
          <a:bodyPr/>
          <a:lstStyle/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Ungenutztes Flächenpotenzial entdecken und entfalten – Betrieb diversifizieren; neue Einkommensquelle schaffen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Flächenpotenzial in Deutschland: 17.000.000 ha Fläche bei ca.1.500 </a:t>
            </a:r>
            <a:r>
              <a:rPr lang="de-DE" sz="1400" dirty="0" err="1">
                <a:solidFill>
                  <a:srgbClr val="002E59"/>
                </a:solidFill>
              </a:rPr>
              <a:t>GWp</a:t>
            </a:r>
            <a:r>
              <a:rPr lang="de-DE" sz="1400" dirty="0">
                <a:solidFill>
                  <a:srgbClr val="002E59"/>
                </a:solidFill>
              </a:rPr>
              <a:t> </a:t>
            </a:r>
          </a:p>
          <a:p>
            <a:pPr marL="0" lvl="4" indent="0">
              <a:buClr>
                <a:srgbClr val="002E59"/>
              </a:buClr>
              <a:buNone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Ertrag zwischen 0,3 - 0,9 MW/ha; Größere Pachteinnahmen: </a:t>
            </a:r>
            <a:r>
              <a:rPr lang="de-DE" sz="1400" b="1" dirty="0">
                <a:solidFill>
                  <a:srgbClr val="002E59"/>
                </a:solidFill>
              </a:rPr>
              <a:t>1.000–3.500 €/ha/a </a:t>
            </a:r>
            <a:r>
              <a:rPr lang="de-DE" sz="1400" dirty="0">
                <a:solidFill>
                  <a:srgbClr val="002E59"/>
                </a:solidFill>
              </a:rPr>
              <a:t>möglich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Autarkiefaktor erhöhen und Abhängigkeit vom Strommarkt verringern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Positive Effekte für Agrarwirtschaft (Schutz vor Witterungsbedingungen)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Wenig Ausbau in Niedersachsen</a:t>
            </a: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53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73194-865E-3CCF-CCB2-85E57A564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9844-5030-F935-00AC-95FF48E4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80728"/>
            <a:ext cx="8064000" cy="94868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Was kostet Agri-PV?</a:t>
            </a:r>
            <a:br>
              <a:rPr lang="de-DE" b="1" dirty="0">
                <a:solidFill>
                  <a:srgbClr val="002E59"/>
                </a:solidFill>
              </a:rPr>
            </a:br>
            <a:br>
              <a:rPr lang="de-DE" b="1" dirty="0">
                <a:solidFill>
                  <a:srgbClr val="002E59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9B05D606-B2EC-5977-0E2A-59DAA77D4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35F113-4C9F-F814-9530-5543554948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552" y="1556792"/>
            <a:ext cx="8064000" cy="3317322"/>
          </a:xfrm>
        </p:spPr>
        <p:txBody>
          <a:bodyPr/>
          <a:lstStyle/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dirty="0">
                <a:solidFill>
                  <a:srgbClr val="002E59"/>
                </a:solidFill>
              </a:rPr>
              <a:t>Je nach Bauweise erhebliche Unterschiede bei Investitionskosten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dirty="0">
                <a:solidFill>
                  <a:srgbClr val="002E59"/>
                </a:solidFill>
              </a:rPr>
              <a:t>fallen an für: Bau und v.a. Planung und Vorbereitung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dirty="0">
              <a:solidFill>
                <a:srgbClr val="002E59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b="1" dirty="0">
                <a:solidFill>
                  <a:srgbClr val="002E59"/>
                </a:solidFill>
              </a:rPr>
              <a:t>Gesamtkosten: zwischen 700 – 1.700 € / kWp</a:t>
            </a:r>
          </a:p>
          <a:p>
            <a:pPr lvl="8">
              <a:buClr>
                <a:srgbClr val="129CEA"/>
              </a:buClr>
              <a:buFont typeface="Wingdings" pitchFamily="2" charset="2"/>
              <a:buChar char="Ø"/>
            </a:pPr>
            <a:endParaRPr lang="de-DE" sz="700" dirty="0"/>
          </a:p>
          <a:p>
            <a:pPr marL="3657600" lvl="8" indent="0">
              <a:buClr>
                <a:srgbClr val="129CEA"/>
              </a:buClr>
              <a:buNone/>
            </a:pPr>
            <a:r>
              <a:rPr lang="de-DE" sz="700" dirty="0"/>
              <a:t>					</a:t>
            </a:r>
            <a:r>
              <a:rPr lang="de-DE" sz="500" dirty="0"/>
              <a:t>Zahlen nach Agri-PV-Leitfaden Fraunhofer ISE (Stand Juni 2025)</a:t>
            </a:r>
          </a:p>
          <a:p>
            <a:pPr marL="0" lvl="4" indent="0">
              <a:buClr>
                <a:srgbClr val="129CEA"/>
              </a:buClr>
              <a:buNone/>
            </a:pPr>
            <a:endParaRPr lang="de-DE" sz="200" dirty="0"/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400" dirty="0"/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E503A4AE-C5D0-8895-C063-3F6AE362C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05499"/>
              </p:ext>
            </p:extLst>
          </p:nvPr>
        </p:nvGraphicFramePr>
        <p:xfrm>
          <a:off x="539552" y="2665269"/>
          <a:ext cx="7920432" cy="211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216">
                  <a:extLst>
                    <a:ext uri="{9D8B030D-6E8A-4147-A177-3AD203B41FA5}">
                      <a16:colId xmlns:a16="http://schemas.microsoft.com/office/drawing/2014/main" val="2692475081"/>
                    </a:ext>
                  </a:extLst>
                </a:gridCol>
                <a:gridCol w="3960216">
                  <a:extLst>
                    <a:ext uri="{9D8B030D-6E8A-4147-A177-3AD203B41FA5}">
                      <a16:colId xmlns:a16="http://schemas.microsoft.com/office/drawing/2014/main" val="438429775"/>
                    </a:ext>
                  </a:extLst>
                </a:gridCol>
              </a:tblGrid>
              <a:tr h="529148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E59"/>
                          </a:solidFill>
                        </a:rPr>
                        <a:t>Wichtigste Kostenpositionen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002E5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807917"/>
                  </a:ext>
                </a:extLst>
              </a:tr>
              <a:tr h="529148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E59"/>
                          </a:solidFill>
                        </a:rPr>
                        <a:t>Module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E59"/>
                          </a:solidFill>
                        </a:rPr>
                        <a:t>250 – 400 € / kWp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85635"/>
                  </a:ext>
                </a:extLst>
              </a:tr>
              <a:tr h="529148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E59"/>
                          </a:solidFill>
                        </a:rPr>
                        <a:t>Unterkonstruktion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E59"/>
                          </a:solidFill>
                        </a:rPr>
                        <a:t>300 – 400 € / kWp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24673"/>
                  </a:ext>
                </a:extLst>
              </a:tr>
              <a:tr h="529148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E59"/>
                          </a:solidFill>
                        </a:rPr>
                        <a:t>Standortvorbereitung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E59"/>
                          </a:solidFill>
                        </a:rPr>
                        <a:t>120 – 300 € / kWp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56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3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A1261-9AFF-C054-C0F3-947ED8EA7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AEFB652-44D9-79A6-5A12-8501FC1B1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95479"/>
            <a:ext cx="4136438" cy="26512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CDA6D29-BCCE-F293-866D-72E565395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77702"/>
            <a:ext cx="8064000" cy="509876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Vergleich Freifläche / Agri-PV</a:t>
            </a:r>
            <a:br>
              <a:rPr lang="de-DE" b="1" dirty="0">
                <a:solidFill>
                  <a:srgbClr val="129CEA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4C9BF6E2-A690-BC8D-B1F9-52B51B0B4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1276C9-945F-F414-8DE1-6508B58C4E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3487" y="1760704"/>
            <a:ext cx="4104456" cy="1148752"/>
          </a:xfrm>
        </p:spPr>
        <p:txBody>
          <a:bodyPr/>
          <a:lstStyle/>
          <a:p>
            <a:pPr lvl="4">
              <a:buClr>
                <a:srgbClr val="C00000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C00000"/>
                </a:solidFill>
              </a:rPr>
              <a:t>Geringere Leistung/ Ertrag als bei Freiflächen-PV</a:t>
            </a:r>
          </a:p>
          <a:p>
            <a:pPr lvl="4">
              <a:buClr>
                <a:srgbClr val="C00000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C00000"/>
                </a:solidFill>
              </a:rPr>
              <a:t>Höhere Investitionskosten/kWp</a:t>
            </a:r>
          </a:p>
          <a:p>
            <a:pPr marL="0" lvl="4" indent="0">
              <a:buClr>
                <a:srgbClr val="002E59"/>
              </a:buClr>
              <a:buNone/>
            </a:pPr>
            <a:r>
              <a:rPr lang="de-DE" sz="1400" dirty="0">
                <a:solidFill>
                  <a:srgbClr val="002E59"/>
                </a:solidFill>
              </a:rPr>
              <a:t>	</a:t>
            </a:r>
          </a:p>
          <a:p>
            <a:pPr marL="0" lvl="4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AF3C10F-8763-231F-DB7A-C548181FF292}"/>
              </a:ext>
            </a:extLst>
          </p:cNvPr>
          <p:cNvSpPr txBox="1"/>
          <p:nvPr/>
        </p:nvSpPr>
        <p:spPr>
          <a:xfrm>
            <a:off x="3117767" y="5499558"/>
            <a:ext cx="1140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Quelle: Leitfaden Agri-PV, Fraunhofer ISE (Stand Juni 2025)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C4F8FC-3D4A-3CC4-390C-F83715B41865}"/>
              </a:ext>
            </a:extLst>
          </p:cNvPr>
          <p:cNvSpPr txBox="1"/>
          <p:nvPr/>
        </p:nvSpPr>
        <p:spPr>
          <a:xfrm>
            <a:off x="2477728" y="1702438"/>
            <a:ext cx="6552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buClr>
                <a:srgbClr val="00B050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B050"/>
                </a:solidFill>
              </a:rPr>
              <a:t>Geringere Instandhaltungskosten als bei Freiflächen-PV</a:t>
            </a:r>
          </a:p>
          <a:p>
            <a:pPr lvl="4">
              <a:buClr>
                <a:srgbClr val="00B050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B050"/>
              </a:solidFill>
            </a:endParaRPr>
          </a:p>
          <a:p>
            <a:pPr lvl="4">
              <a:buClr>
                <a:srgbClr val="00B050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B050"/>
                </a:solidFill>
              </a:rPr>
              <a:t>Kaum Kosten für Flächenpflege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C0A07B6-DDAB-D102-F192-519815B63138}"/>
              </a:ext>
            </a:extLst>
          </p:cNvPr>
          <p:cNvSpPr txBox="1"/>
          <p:nvPr/>
        </p:nvSpPr>
        <p:spPr>
          <a:xfrm>
            <a:off x="4587877" y="3068960"/>
            <a:ext cx="446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002E59"/>
                </a:solidFill>
              </a:rPr>
              <a:t>Fazit:</a:t>
            </a:r>
          </a:p>
          <a:p>
            <a:pPr algn="ctr"/>
            <a:endParaRPr lang="de-DE" sz="1600" dirty="0">
              <a:solidFill>
                <a:srgbClr val="002E59"/>
              </a:solidFill>
            </a:endParaRPr>
          </a:p>
          <a:p>
            <a:pPr algn="ctr"/>
            <a:r>
              <a:rPr lang="de-DE" sz="1600" dirty="0">
                <a:solidFill>
                  <a:srgbClr val="002E59"/>
                </a:solidFill>
              </a:rPr>
              <a:t>Insgesamt höhere Stromgestehungskosten als bei Freiflächen-PV</a:t>
            </a:r>
          </a:p>
          <a:p>
            <a:pPr algn="ctr"/>
            <a:endParaRPr lang="de-DE" sz="1600" dirty="0">
              <a:solidFill>
                <a:srgbClr val="002E59"/>
              </a:solidFill>
            </a:endParaRPr>
          </a:p>
          <a:p>
            <a:pPr algn="ctr"/>
            <a:r>
              <a:rPr lang="de-DE" sz="1600" dirty="0">
                <a:solidFill>
                  <a:srgbClr val="002E59"/>
                </a:solidFill>
              </a:rPr>
              <a:t>Synergieeffekte und Doppelnutzung möglich!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4574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40AC8-B198-32E5-2A92-39C1FA97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E958B-3C88-1487-D155-2AA6F3E4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78181"/>
            <a:ext cx="8064000" cy="94868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Anforderungen</a:t>
            </a:r>
            <a:br>
              <a:rPr lang="de-DE" b="1" dirty="0">
                <a:solidFill>
                  <a:srgbClr val="129CEA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AEAA4060-9F70-6F58-6DD1-990D3C465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FCE743-2031-CB5E-796B-9B5B801E54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726528"/>
            <a:ext cx="4032000" cy="4052693"/>
          </a:xfrm>
        </p:spPr>
        <p:txBody>
          <a:bodyPr/>
          <a:lstStyle/>
          <a:p>
            <a:pPr marL="0" lvl="4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Netzanschluss (Nähe und Kapazität)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Reihenbewirtschaftung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Dauerkulturen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Geschützter Anbau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Niedrige Durchfahrtshöhe</a:t>
            </a: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E15A6B-C00A-7C46-A333-AEF632CC05A8}"/>
              </a:ext>
            </a:extLst>
          </p:cNvPr>
          <p:cNvSpPr txBox="1"/>
          <p:nvPr/>
        </p:nvSpPr>
        <p:spPr>
          <a:xfrm>
            <a:off x="323528" y="1570798"/>
            <a:ext cx="828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002E59"/>
                </a:solidFill>
              </a:rPr>
              <a:t>Was muss ein Landwirtschaftsbetrieb (idealerweise) mitbringen?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3968B5-64EA-D12A-7767-CBC022892B79}"/>
              </a:ext>
            </a:extLst>
          </p:cNvPr>
          <p:cNvSpPr txBox="1"/>
          <p:nvPr/>
        </p:nvSpPr>
        <p:spPr>
          <a:xfrm>
            <a:off x="2699792" y="2454302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Zusammenhängende Fläche (&gt; 1 ha)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Geringe Hangneigung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Hoher und flexibler Eigenverbrauch (Autarkie im Vordergrund)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Investitionsbereitschaft</a:t>
            </a:r>
          </a:p>
        </p:txBody>
      </p:sp>
    </p:spTree>
    <p:extLst>
      <p:ext uri="{BB962C8B-B14F-4D97-AF65-F5344CB8AC3E}">
        <p14:creationId xmlns:p14="http://schemas.microsoft.com/office/powerpoint/2010/main" val="29751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D1F40-4F8C-8B17-F186-CACFD596C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CB127-B9A9-C592-CED3-65CBCFF6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80728"/>
            <a:ext cx="8064000" cy="94868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Rechtliche Fragen</a:t>
            </a:r>
            <a:r>
              <a:rPr lang="de-DE" sz="1600" dirty="0">
                <a:solidFill>
                  <a:srgbClr val="002E59"/>
                </a:solidFill>
              </a:rPr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7D0C9C2E-FAF9-C486-C684-8200AAAA5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1B8C0E-EE6A-D719-A6F9-1BA1551691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583839"/>
            <a:ext cx="8064000" cy="4114799"/>
          </a:xfrm>
        </p:spPr>
        <p:txBody>
          <a:bodyPr/>
          <a:lstStyle/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Wo ist der Ausbau möglich und rechtlich zulässig?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Was wird gefördert? Was passiert mit bestehenden Förderungen (</a:t>
            </a:r>
            <a:r>
              <a:rPr lang="de-DE" sz="1400" dirty="0" err="1">
                <a:solidFill>
                  <a:srgbClr val="002E59"/>
                </a:solidFill>
              </a:rPr>
              <a:t>z.Bsp</a:t>
            </a:r>
            <a:r>
              <a:rPr lang="de-DE" sz="1400" dirty="0">
                <a:solidFill>
                  <a:srgbClr val="002E59"/>
                </a:solidFill>
              </a:rPr>
              <a:t>. GAP)?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Wie wird der Anlagenbetreiber unterstützt?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Was sind die Pflichten des Betreibers/Landwirts?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Was muss bei Verträgen beachtet werden?</a:t>
            </a: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3478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79144-75AB-927B-83A2-C81F610E4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E1318-7E26-24AB-AE79-B33A60D1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0199"/>
            <a:ext cx="8064000" cy="59364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Zulässigkeit (Planungsrecht)</a:t>
            </a:r>
            <a:br>
              <a:rPr lang="de-DE" b="1" dirty="0">
                <a:solidFill>
                  <a:srgbClr val="129CEA"/>
                </a:solidFill>
              </a:rPr>
            </a:br>
            <a:br>
              <a:rPr lang="de-DE" b="1" dirty="0">
                <a:solidFill>
                  <a:srgbClr val="129CEA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5B059BE2-D223-F25D-F756-3D381AF5A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70CF92-C26F-65BD-5C4B-7E12427B9EB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583839"/>
            <a:ext cx="8064000" cy="4114799"/>
          </a:xfrm>
        </p:spPr>
        <p:txBody>
          <a:bodyPr/>
          <a:lstStyle/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4F36CFA-2426-3811-B21C-7BD590D4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97" y="1917998"/>
            <a:ext cx="7508405" cy="29112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0EC64D-AD01-1E03-F840-378E25128461}"/>
              </a:ext>
            </a:extLst>
          </p:cNvPr>
          <p:cNvSpPr txBox="1"/>
          <p:nvPr/>
        </p:nvSpPr>
        <p:spPr>
          <a:xfrm>
            <a:off x="7092280" y="5513972"/>
            <a:ext cx="19271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Quelle: Schriftenreihe des </a:t>
            </a:r>
            <a:r>
              <a:rPr lang="de-DE" sz="600" dirty="0" err="1"/>
              <a:t>LfULG</a:t>
            </a:r>
            <a:r>
              <a:rPr lang="de-DE" sz="600" dirty="0"/>
              <a:t>, Heft 1/2022 | 36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335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9D7B6-391D-9F5B-BC3E-C2F0F4FBD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94736-CDFD-8998-6E8B-04611B99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0199"/>
            <a:ext cx="8064000" cy="948680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002E59"/>
                </a:solidFill>
              </a:rPr>
              <a:t>       </a:t>
            </a: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85965EE9-7C4B-FFDE-C6EE-8E6112F5A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5A0C25-5F63-3E45-8024-839A711766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268760"/>
            <a:ext cx="8064000" cy="4114799"/>
          </a:xfrm>
        </p:spPr>
        <p:txBody>
          <a:bodyPr/>
          <a:lstStyle/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Stellt Baumaßnahme dar: </a:t>
            </a:r>
            <a:r>
              <a:rPr lang="de-DE" sz="1400" dirty="0" err="1">
                <a:solidFill>
                  <a:srgbClr val="002E59"/>
                </a:solidFill>
              </a:rPr>
              <a:t>grds</a:t>
            </a:r>
            <a:r>
              <a:rPr lang="de-DE" sz="1400" dirty="0">
                <a:solidFill>
                  <a:srgbClr val="002E59"/>
                </a:solidFill>
              </a:rPr>
              <a:t>. Baugenehmigung erforderlich (A) kleine Anlagen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Ziel: flächenschonender Ausbau; passt zum Konzept „Agri-PV“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Bau meist im Außenbereich; bei Bau im Innenbereich muss Bauplan Nutzung zulassen</a:t>
            </a:r>
          </a:p>
          <a:p>
            <a:pPr marL="0" lvl="4" indent="0">
              <a:buClr>
                <a:srgbClr val="002E59"/>
              </a:buClr>
              <a:buNone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Privileg nach §35 Abs. 1 Nr. 9 BauGB für Anlagen, die Festlegungen der BNetzA und </a:t>
            </a:r>
            <a:r>
              <a:rPr lang="de-DE" sz="1400" u="sng" dirty="0">
                <a:solidFill>
                  <a:srgbClr val="002E59"/>
                </a:solidFill>
              </a:rPr>
              <a:t>DIN SPEC 91434  </a:t>
            </a:r>
            <a:r>
              <a:rPr lang="de-DE" sz="1400" dirty="0">
                <a:solidFill>
                  <a:srgbClr val="002E59"/>
                </a:solidFill>
              </a:rPr>
              <a:t>entsprechen</a:t>
            </a: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6763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D86B6-0743-1027-C3A5-ACD642D1D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93092-C590-0E75-4C9F-70827256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0199"/>
            <a:ext cx="8064000" cy="94868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Privilegierungen</a:t>
            </a:r>
            <a:br>
              <a:rPr lang="de-DE" b="1" dirty="0">
                <a:solidFill>
                  <a:srgbClr val="129CEA"/>
                </a:solidFill>
              </a:rPr>
            </a:br>
            <a:br>
              <a:rPr lang="de-DE" b="1" dirty="0">
                <a:solidFill>
                  <a:srgbClr val="129CEA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301178C9-B701-7F6C-3146-404260AE3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0E3332-8EF0-0E0E-023C-432900E152C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583839"/>
            <a:ext cx="8064000" cy="4114799"/>
          </a:xfrm>
        </p:spPr>
        <p:txBody>
          <a:bodyPr/>
          <a:lstStyle/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Agri-PV (§ 48 EEG 2023) nach Bundesrecht privilegiert (§35 Abs. 1 Nr. 9 BauGB); bedeutet Abwägungsvorsprung</a:t>
            </a:r>
          </a:p>
          <a:p>
            <a:pPr marL="0" lvl="4" indent="0">
              <a:buClr>
                <a:srgbClr val="002E59"/>
              </a:buClr>
              <a:buNone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Privilegierung beim Netzanschluss nach § 8 EEG 2023</a:t>
            </a:r>
          </a:p>
          <a:p>
            <a:pPr marL="0" lvl="4" indent="0">
              <a:buClr>
                <a:srgbClr val="002E59"/>
              </a:buClr>
              <a:buNone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Innovative Nutzungsform nach EU-Recht (C/2026/127)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Geplant sind: Abbau regulatorischer Hindernisse und Erleichterungen (neue Leitlinie der EU)</a:t>
            </a: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9295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6F393-0CD2-5930-1E46-59706EE91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163E0-CC1E-184D-584A-29F2F4AE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46085"/>
            <a:ext cx="8064000" cy="94868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Unbeplanter Außenbereich</a:t>
            </a:r>
            <a:br>
              <a:rPr lang="de-DE" b="1" dirty="0">
                <a:solidFill>
                  <a:srgbClr val="129CEA"/>
                </a:solidFill>
              </a:rPr>
            </a:br>
            <a:br>
              <a:rPr lang="de-DE" b="1" dirty="0">
                <a:solidFill>
                  <a:srgbClr val="129CEA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9A1D1F1F-F730-E25F-019E-29FEE01A4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0EE1F6-9E13-FC37-6732-7672D99F9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693430"/>
            <a:ext cx="8064000" cy="1269097"/>
          </a:xfrm>
        </p:spPr>
        <p:txBody>
          <a:bodyPr/>
          <a:lstStyle/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 err="1">
                <a:solidFill>
                  <a:srgbClr val="002E59"/>
                </a:solidFill>
              </a:rPr>
              <a:t>Grds</a:t>
            </a:r>
            <a:r>
              <a:rPr lang="de-DE" sz="1400" dirty="0">
                <a:solidFill>
                  <a:srgbClr val="002E59"/>
                </a:solidFill>
              </a:rPr>
              <a:t>. freizuhalten von Bebauung (A)§35 BauGB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Privileg nach § 35 BauGB verlangt:</a:t>
            </a:r>
          </a:p>
          <a:p>
            <a:pPr marL="0" lvl="4" indent="0">
              <a:buClr>
                <a:srgbClr val="002E59"/>
              </a:buClr>
              <a:buNone/>
            </a:pPr>
            <a:endParaRPr lang="de-DE" sz="1400" dirty="0">
              <a:solidFill>
                <a:srgbClr val="002E59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EC6F8EE-CA30-1AF5-8B09-4710E200B735}"/>
              </a:ext>
            </a:extLst>
          </p:cNvPr>
          <p:cNvSpPr txBox="1"/>
          <p:nvPr/>
        </p:nvSpPr>
        <p:spPr>
          <a:xfrm>
            <a:off x="1329221" y="2412174"/>
            <a:ext cx="56323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4" indent="-342900">
              <a:buClr>
                <a:srgbClr val="002E59"/>
              </a:buClr>
              <a:buFont typeface="+mj-lt"/>
              <a:buAutoNum type="arabicParenR"/>
            </a:pPr>
            <a:r>
              <a:rPr lang="de-DE" sz="1200" dirty="0">
                <a:solidFill>
                  <a:srgbClr val="002E59"/>
                </a:solidFill>
              </a:rPr>
              <a:t>Grundfläche der Anlage &lt; 25.000 m</a:t>
            </a:r>
            <a:r>
              <a:rPr lang="de-DE" sz="1200" baseline="30000" dirty="0">
                <a:solidFill>
                  <a:srgbClr val="002E59"/>
                </a:solidFill>
              </a:rPr>
              <a:t>2</a:t>
            </a:r>
            <a:r>
              <a:rPr lang="de-DE" sz="1200" dirty="0">
                <a:solidFill>
                  <a:srgbClr val="002E59"/>
                </a:solidFill>
              </a:rPr>
              <a:t> </a:t>
            </a:r>
          </a:p>
          <a:p>
            <a:pPr marL="342900" lvl="4" indent="-342900">
              <a:buClr>
                <a:srgbClr val="002E59"/>
              </a:buClr>
              <a:buFont typeface="+mj-lt"/>
              <a:buAutoNum type="arabicParenR"/>
            </a:pPr>
            <a:endParaRPr lang="de-DE" sz="1200" dirty="0">
              <a:solidFill>
                <a:srgbClr val="002E59"/>
              </a:solidFill>
            </a:endParaRPr>
          </a:p>
          <a:p>
            <a:pPr marL="342900" lvl="4" indent="-342900">
              <a:buClr>
                <a:srgbClr val="002E59"/>
              </a:buClr>
              <a:buFont typeface="+mj-lt"/>
              <a:buAutoNum type="arabicParenR"/>
            </a:pPr>
            <a:r>
              <a:rPr lang="de-DE" sz="1200" dirty="0">
                <a:solidFill>
                  <a:srgbClr val="002E59"/>
                </a:solidFill>
              </a:rPr>
              <a:t>Räumlich-funktionaler Zusammenhang zu </a:t>
            </a:r>
            <a:r>
              <a:rPr lang="de-DE" sz="1200" dirty="0" err="1">
                <a:solidFill>
                  <a:srgbClr val="002E59"/>
                </a:solidFill>
              </a:rPr>
              <a:t>landwirtsch</a:t>
            </a:r>
            <a:r>
              <a:rPr lang="de-DE" sz="1200" dirty="0">
                <a:solidFill>
                  <a:srgbClr val="002E59"/>
                </a:solidFill>
              </a:rPr>
              <a:t>. Betrieb</a:t>
            </a:r>
          </a:p>
          <a:p>
            <a:pPr marL="342900" lvl="4" indent="-342900">
              <a:buClr>
                <a:srgbClr val="002E59"/>
              </a:buClr>
              <a:buFont typeface="+mj-lt"/>
              <a:buAutoNum type="arabicParenR"/>
            </a:pPr>
            <a:endParaRPr lang="de-DE" sz="1200" dirty="0">
              <a:solidFill>
                <a:srgbClr val="002E59"/>
              </a:solidFill>
            </a:endParaRPr>
          </a:p>
          <a:p>
            <a:pPr marL="342900" lvl="4" indent="-342900">
              <a:buClr>
                <a:srgbClr val="002E59"/>
              </a:buClr>
              <a:buFont typeface="+mj-lt"/>
              <a:buAutoNum type="arabicParenR"/>
            </a:pPr>
            <a:r>
              <a:rPr lang="de-DE" sz="1200" dirty="0">
                <a:solidFill>
                  <a:srgbClr val="002E59"/>
                </a:solidFill>
              </a:rPr>
              <a:t>Vorgaben nach EEG eingehalten (Festlegung BNetzA u. DIN SPEC 91434)</a:t>
            </a:r>
          </a:p>
          <a:p>
            <a:pPr marL="342900" lvl="4" indent="-342900">
              <a:buClr>
                <a:srgbClr val="002E59"/>
              </a:buClr>
              <a:buFont typeface="+mj-lt"/>
              <a:buAutoNum type="arabicParenR"/>
            </a:pPr>
            <a:endParaRPr lang="de-DE" sz="1200" dirty="0">
              <a:solidFill>
                <a:srgbClr val="002E59"/>
              </a:solidFill>
            </a:endParaRPr>
          </a:p>
          <a:p>
            <a:pPr marL="342900" lvl="4" indent="-342900">
              <a:buClr>
                <a:srgbClr val="002E59"/>
              </a:buClr>
              <a:buFont typeface="+mj-lt"/>
              <a:buAutoNum type="arabicParenR"/>
            </a:pPr>
            <a:r>
              <a:rPr lang="de-DE" sz="1200" dirty="0">
                <a:solidFill>
                  <a:srgbClr val="002E59"/>
                </a:solidFill>
              </a:rPr>
              <a:t>Einzige Anlage am Standort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399882A-7EF9-3E72-D653-B43DAE17F84A}"/>
              </a:ext>
            </a:extLst>
          </p:cNvPr>
          <p:cNvSpPr txBox="1"/>
          <p:nvPr/>
        </p:nvSpPr>
        <p:spPr>
          <a:xfrm>
            <a:off x="1149477" y="4530021"/>
            <a:ext cx="684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002E59"/>
                </a:solidFill>
              </a:rPr>
              <a:t>Bei privilegiertem Vorhaben ist die bauplanungsrechtliche Zulässigkeit (vereinfacht) möglich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49205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0B954-F09D-25B1-8C10-8CDEF191C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CD1B9-6C79-D4D2-4ECB-AAFFF6CE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0199"/>
            <a:ext cx="8064000" cy="94868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Beplanter Bereich</a:t>
            </a:r>
            <a:br>
              <a:rPr lang="de-DE" b="1" dirty="0">
                <a:solidFill>
                  <a:srgbClr val="002E59"/>
                </a:solidFill>
              </a:rPr>
            </a:br>
            <a:br>
              <a:rPr lang="de-DE" b="1" dirty="0">
                <a:solidFill>
                  <a:srgbClr val="002E59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ED92DBE2-77D4-ED30-0875-2261103D3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03E604-4989-7D48-02F9-8FBA8E17440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583839"/>
            <a:ext cx="8064000" cy="2709257"/>
          </a:xfrm>
        </p:spPr>
        <p:txBody>
          <a:bodyPr/>
          <a:lstStyle/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Es dürfen keine Ziele der Raumordnung entgegenstehen: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marL="0" lvl="4" indent="0">
              <a:buClr>
                <a:srgbClr val="002E59"/>
              </a:buClr>
              <a:buNone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Keine entgegenstehenden Festsetzungen im Plan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Flächen können für PV und Landwirtschaft ausgewiesen werden (Sondergebiet „Agri-PV“)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Entgegenstehende Pläne können geändert werden</a:t>
            </a:r>
            <a:endParaRPr lang="de-DE" sz="900" dirty="0">
              <a:solidFill>
                <a:srgbClr val="002E59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29D398-0423-B0E2-7002-CF18BF5353FB}"/>
              </a:ext>
            </a:extLst>
          </p:cNvPr>
          <p:cNvSpPr txBox="1"/>
          <p:nvPr/>
        </p:nvSpPr>
        <p:spPr>
          <a:xfrm>
            <a:off x="1259632" y="1923073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4" indent="-342900">
              <a:buClr>
                <a:srgbClr val="002E59"/>
              </a:buClr>
              <a:buFont typeface="+mj-lt"/>
              <a:buAutoNum type="arabicParenR"/>
            </a:pPr>
            <a:r>
              <a:rPr lang="de-DE" sz="1200" dirty="0">
                <a:solidFill>
                  <a:srgbClr val="002E59"/>
                </a:solidFill>
              </a:rPr>
              <a:t>flächenschonender Ausbau </a:t>
            </a:r>
          </a:p>
          <a:p>
            <a:pPr marL="342900" lvl="4" indent="-342900">
              <a:buClr>
                <a:srgbClr val="002E59"/>
              </a:buClr>
              <a:buFont typeface="+mj-lt"/>
              <a:buAutoNum type="arabicParenR"/>
            </a:pPr>
            <a:endParaRPr lang="de-DE" sz="1200" dirty="0">
              <a:solidFill>
                <a:srgbClr val="002E59"/>
              </a:solidFill>
            </a:endParaRPr>
          </a:p>
          <a:p>
            <a:pPr marL="342900" lvl="4" indent="-342900">
              <a:buClr>
                <a:srgbClr val="002E59"/>
              </a:buClr>
              <a:buFont typeface="+mj-lt"/>
              <a:buAutoNum type="arabicParenR"/>
            </a:pPr>
            <a:r>
              <a:rPr lang="de-DE" sz="1200" dirty="0">
                <a:solidFill>
                  <a:srgbClr val="002E59"/>
                </a:solidFill>
              </a:rPr>
              <a:t>bestehende Entwicklungskonzepte (Flächennutzungspläne)</a:t>
            </a:r>
          </a:p>
          <a:p>
            <a:pPr marL="342900" lvl="4" indent="-342900">
              <a:buClr>
                <a:srgbClr val="002E59"/>
              </a:buClr>
              <a:buFont typeface="+mj-lt"/>
              <a:buAutoNum type="arabicParenR"/>
            </a:pPr>
            <a:endParaRPr lang="de-DE" sz="1200" dirty="0">
              <a:solidFill>
                <a:srgbClr val="002E59"/>
              </a:solidFill>
            </a:endParaRPr>
          </a:p>
          <a:p>
            <a:pPr marL="342900" lvl="4" indent="-342900">
              <a:buClr>
                <a:srgbClr val="002E59"/>
              </a:buClr>
              <a:buFont typeface="+mj-lt"/>
              <a:buAutoNum type="arabicParenR"/>
            </a:pPr>
            <a:r>
              <a:rPr lang="de-DE" sz="1200" dirty="0">
                <a:solidFill>
                  <a:srgbClr val="002E59"/>
                </a:solidFill>
              </a:rPr>
              <a:t>Bestehen ausgewiesener Flächen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FC7AEA0-F6AC-86EF-1F2E-1ED0F9AA5E51}"/>
              </a:ext>
            </a:extLst>
          </p:cNvPr>
          <p:cNvSpPr txBox="1"/>
          <p:nvPr/>
        </p:nvSpPr>
        <p:spPr>
          <a:xfrm>
            <a:off x="903431" y="4344278"/>
            <a:ext cx="733713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4" indent="0" algn="ctr">
              <a:buClr>
                <a:srgbClr val="129CEA"/>
              </a:buClr>
              <a:buNone/>
            </a:pPr>
            <a:r>
              <a:rPr lang="de-DE" sz="1400" b="1" u="sng" dirty="0">
                <a:solidFill>
                  <a:srgbClr val="002E59"/>
                </a:solidFill>
              </a:rPr>
              <a:t>Wichtig:</a:t>
            </a:r>
          </a:p>
          <a:p>
            <a:pPr marL="0" lvl="4" indent="0" algn="ctr">
              <a:buClr>
                <a:srgbClr val="129CEA"/>
              </a:buClr>
              <a:buNone/>
            </a:pPr>
            <a:endParaRPr lang="de-DE" sz="1400" b="1" u="sng" dirty="0">
              <a:solidFill>
                <a:srgbClr val="002E59"/>
              </a:solidFill>
            </a:endParaRPr>
          </a:p>
          <a:p>
            <a:pPr marL="0" lvl="4" indent="0" algn="ctr">
              <a:buClr>
                <a:srgbClr val="129CEA"/>
              </a:buClr>
              <a:buNone/>
            </a:pPr>
            <a:r>
              <a:rPr lang="de-DE" sz="1400" b="1" dirty="0">
                <a:solidFill>
                  <a:srgbClr val="002E59"/>
                </a:solidFill>
              </a:rPr>
              <a:t>Entscheidung über Zulässigkeit im Einzelfall, aber Abwägungsvorsprung (Privileg)!</a:t>
            </a:r>
          </a:p>
          <a:p>
            <a:pPr marL="0" lvl="4" indent="0">
              <a:buClr>
                <a:srgbClr val="129CEA"/>
              </a:buClr>
              <a:buNone/>
            </a:pPr>
            <a:endParaRPr lang="de-DE" dirty="0">
              <a:solidFill>
                <a:srgbClr val="002E59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34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668EF1-C912-40D9-AA63-9057B0597CF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39951" y="1348141"/>
            <a:ext cx="4710537" cy="928731"/>
          </a:xfrm>
        </p:spPr>
        <p:txBody>
          <a:bodyPr>
            <a:normAutofit lnSpcReduction="10000"/>
          </a:bodyPr>
          <a:lstStyle/>
          <a:p>
            <a:pPr marL="398463" lvl="2" indent="0">
              <a:buNone/>
            </a:pPr>
            <a:r>
              <a:rPr lang="de-DE" sz="2000" b="1" dirty="0">
                <a:solidFill>
                  <a:srgbClr val="002E59"/>
                </a:solidFill>
              </a:rPr>
              <a:t>René Weidig, Rechtsanwalt, Mediator, Fachanwalt für Miet- und Wohnungseigentumsrecht </a:t>
            </a:r>
          </a:p>
          <a:p>
            <a:pPr marL="398463" lvl="2" indent="0">
              <a:buNone/>
            </a:pPr>
            <a:endParaRPr lang="de-DE" sz="2000" b="1" dirty="0">
              <a:solidFill>
                <a:srgbClr val="129CEA"/>
              </a:solidFill>
            </a:endParaRPr>
          </a:p>
          <a:p>
            <a:pPr marL="398463" lvl="2" indent="0">
              <a:buNone/>
            </a:pPr>
            <a:endParaRPr lang="de-DE" sz="2000" dirty="0"/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FD7A0DB-9B74-4BC9-BF8D-FB68EC5C4D7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909392" y="2492896"/>
            <a:ext cx="5102087" cy="3921538"/>
          </a:xfrm>
        </p:spPr>
        <p:txBody>
          <a:bodyPr>
            <a:normAutofit/>
          </a:bodyPr>
          <a:lstStyle/>
          <a:p>
            <a:pPr lvl="1">
              <a:buClr>
                <a:srgbClr val="002E59"/>
              </a:buClr>
              <a:buFont typeface="Wingdings" panose="05000000000000000000" pitchFamily="2" charset="2"/>
              <a:buChar char="Ø"/>
            </a:pPr>
            <a:endParaRPr lang="de-DE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buClr>
                <a:srgbClr val="002E59"/>
              </a:buClr>
              <a:buNone/>
            </a:pP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1">
              <a:buClr>
                <a:srgbClr val="002E59"/>
              </a:buClr>
              <a:buFont typeface="Wingdings" panose="05000000000000000000" pitchFamily="2" charset="2"/>
              <a:buChar char="Ø"/>
            </a:pP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</a:rPr>
              <a:t>Energieunternehmen und Energiedienstleister</a:t>
            </a:r>
          </a:p>
          <a:p>
            <a:pPr lvl="1">
              <a:buClr>
                <a:srgbClr val="002E59"/>
              </a:buClr>
              <a:buFont typeface="Wingdings" panose="05000000000000000000" pitchFamily="2" charset="2"/>
              <a:buChar char="Ø"/>
            </a:pPr>
            <a:endParaRPr lang="de-DE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002E59"/>
              </a:buClr>
              <a:buFont typeface="Wingdings" panose="05000000000000000000" pitchFamily="2" charset="2"/>
              <a:buChar char="Ø"/>
            </a:pP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</a:rPr>
              <a:t>Grundstücksunternehmen, Banken, Immobilienfonds </a:t>
            </a:r>
          </a:p>
          <a:p>
            <a:pPr lvl="1"/>
            <a:endParaRPr lang="de-DE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</a:rPr>
              <a:t>Laufendes Vertragsmanagement, Mietverträge, Grundstückskaufverträge, Pachtverträge für Erneuerbare Energien, Energielieferverträge 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7" y="1484784"/>
            <a:ext cx="378278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82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5F593-9F0A-5F04-BB96-C4CDC2E87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C6362-7B01-FA1E-C240-45CBBC8B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0199"/>
            <a:ext cx="8064000" cy="948680"/>
          </a:xfrm>
        </p:spPr>
        <p:txBody>
          <a:bodyPr/>
          <a:lstStyle/>
          <a:p>
            <a:pPr algn="ctr"/>
            <a:r>
              <a:rPr lang="de-DE" dirty="0"/>
              <a:t>       </a:t>
            </a:r>
            <a:br>
              <a:rPr lang="de-DE" b="1" dirty="0">
                <a:solidFill>
                  <a:srgbClr val="129CEA"/>
                </a:solidFill>
              </a:rPr>
            </a:br>
            <a:br>
              <a:rPr lang="de-DE" b="1" dirty="0">
                <a:solidFill>
                  <a:srgbClr val="129CEA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E55A1DD4-4841-FABC-EC3F-6ABDEEE4A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FFA602-036E-FE46-9117-C0709CFDBC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583839"/>
            <a:ext cx="8064000" cy="4114799"/>
          </a:xfrm>
        </p:spPr>
        <p:txBody>
          <a:bodyPr/>
          <a:lstStyle/>
          <a:p>
            <a:pPr marL="0" lvl="4" indent="0" algn="ctr">
              <a:buClr>
                <a:srgbClr val="129CEA"/>
              </a:buClr>
              <a:buNone/>
            </a:pPr>
            <a:endParaRPr lang="de-DE" sz="2400" dirty="0">
              <a:solidFill>
                <a:srgbClr val="129CEA"/>
              </a:solidFill>
            </a:endParaRPr>
          </a:p>
          <a:p>
            <a:pPr marL="0" lvl="4" indent="0" algn="ctr">
              <a:buClr>
                <a:srgbClr val="129CEA"/>
              </a:buClr>
              <a:buNone/>
            </a:pPr>
            <a:r>
              <a:rPr lang="de-DE" sz="2400" dirty="0">
                <a:solidFill>
                  <a:srgbClr val="002E59"/>
                </a:solidFill>
              </a:rPr>
              <a:t>Gesetzgeberischer Wille:</a:t>
            </a:r>
          </a:p>
          <a:p>
            <a:pPr marL="0" lvl="4" indent="0" algn="ctr">
              <a:buClr>
                <a:srgbClr val="129CEA"/>
              </a:buClr>
              <a:buNone/>
            </a:pPr>
            <a:endParaRPr lang="de-DE" sz="2400" dirty="0">
              <a:solidFill>
                <a:srgbClr val="002E59"/>
              </a:solidFill>
            </a:endParaRPr>
          </a:p>
          <a:p>
            <a:pPr marL="0" lvl="4" indent="0" algn="ctr">
              <a:buClr>
                <a:srgbClr val="129CEA"/>
              </a:buClr>
              <a:buNone/>
            </a:pPr>
            <a:r>
              <a:rPr lang="de-DE" sz="2400" dirty="0">
                <a:solidFill>
                  <a:srgbClr val="002E59"/>
                </a:solidFill>
              </a:rPr>
              <a:t>Agri-PV-Anlagen genießen Privilegierung und sind </a:t>
            </a:r>
            <a:r>
              <a:rPr lang="de-DE" sz="2400" dirty="0" err="1">
                <a:solidFill>
                  <a:srgbClr val="002E59"/>
                </a:solidFill>
              </a:rPr>
              <a:t>grds</a:t>
            </a:r>
            <a:r>
              <a:rPr lang="de-DE" sz="2400" dirty="0">
                <a:solidFill>
                  <a:srgbClr val="002E59"/>
                </a:solidFill>
              </a:rPr>
              <a:t>. zulässig</a:t>
            </a: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334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68619-F56B-5F99-E712-D1FBB9A42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40160-AD1C-5103-E093-2026A0E2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0199"/>
            <a:ext cx="8064000" cy="94868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Vermarktung</a:t>
            </a: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96E4460C-DFE7-E225-F5CF-3081226E7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046A1F-A86C-2AE2-6778-1026245DC7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583839"/>
            <a:ext cx="8064000" cy="2637249"/>
          </a:xfrm>
        </p:spPr>
        <p:txBody>
          <a:bodyPr/>
          <a:lstStyle/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In Deutschland existieren verschiedene Arten der (geförderten) Stromvermarktung für PV-Anlagen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marL="0" lvl="4" indent="0">
              <a:buClr>
                <a:srgbClr val="002E59"/>
              </a:buClr>
              <a:buNone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BBA78B8-CAB8-76B8-9E8B-A7CB33D524B2}"/>
              </a:ext>
            </a:extLst>
          </p:cNvPr>
          <p:cNvSpPr txBox="1"/>
          <p:nvPr/>
        </p:nvSpPr>
        <p:spPr>
          <a:xfrm>
            <a:off x="935596" y="2205915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de-DE" sz="1400" dirty="0">
                <a:solidFill>
                  <a:srgbClr val="002E59"/>
                </a:solidFill>
              </a:rPr>
              <a:t>Einspeisevergütung (nur für kleine Anlagen) </a:t>
            </a:r>
          </a:p>
          <a:p>
            <a:endParaRPr lang="de-DE" sz="1400" dirty="0">
              <a:solidFill>
                <a:srgbClr val="002E5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E59"/>
                </a:solidFill>
              </a:rPr>
              <a:t>Wegen geringer Anlagengröße droht lange Amortisierung</a:t>
            </a:r>
          </a:p>
          <a:p>
            <a:pPr lvl="1"/>
            <a:endParaRPr lang="de-DE" sz="1400" dirty="0">
              <a:solidFill>
                <a:srgbClr val="002E59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de-DE" sz="1400" dirty="0">
                <a:solidFill>
                  <a:srgbClr val="002E59"/>
                </a:solidFill>
              </a:rPr>
              <a:t>Marktprämie (wettbewerblich ermittelt)</a:t>
            </a:r>
          </a:p>
          <a:p>
            <a:pPr marL="342900" indent="-342900">
              <a:buFont typeface="+mj-lt"/>
              <a:buAutoNum type="arabicParenR"/>
            </a:pPr>
            <a:endParaRPr lang="de-DE" sz="1400" dirty="0">
              <a:solidFill>
                <a:srgbClr val="002E5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E59"/>
                </a:solidFill>
              </a:rPr>
              <a:t>Erfordert </a:t>
            </a:r>
            <a:r>
              <a:rPr lang="de-DE" sz="1400" dirty="0" err="1">
                <a:solidFill>
                  <a:srgbClr val="002E59"/>
                </a:solidFill>
              </a:rPr>
              <a:t>grds</a:t>
            </a:r>
            <a:r>
              <a:rPr lang="de-DE" sz="1400" dirty="0">
                <a:solidFill>
                  <a:srgbClr val="002E59"/>
                </a:solidFill>
              </a:rPr>
              <a:t>. Teilnahme am Ausschreibungsverfahren</a:t>
            </a:r>
          </a:p>
          <a:p>
            <a:pPr lvl="1"/>
            <a:endParaRPr lang="de-DE" sz="1400" dirty="0">
              <a:solidFill>
                <a:srgbClr val="002E59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de-DE" sz="1400" dirty="0">
                <a:solidFill>
                  <a:srgbClr val="002E59"/>
                </a:solidFill>
              </a:rPr>
              <a:t>Direktvermarktung (keine staatliche Unterstützung)</a:t>
            </a:r>
          </a:p>
          <a:p>
            <a:pPr marL="342900" indent="-342900">
              <a:buFont typeface="+mj-lt"/>
              <a:buAutoNum type="arabicParenR"/>
            </a:pPr>
            <a:endParaRPr lang="de-DE" sz="1400" dirty="0">
              <a:solidFill>
                <a:srgbClr val="002E5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E59"/>
                </a:solidFill>
              </a:rPr>
              <a:t>Stromhandel auf eigen Verantwortung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E59"/>
                </a:solidFill>
              </a:rPr>
              <a:t>Vermarktung kann auf Dritte übertragen werden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1A63A2-5A7A-2B14-3B0E-B781B8EA0C8E}"/>
              </a:ext>
            </a:extLst>
          </p:cNvPr>
          <p:cNvSpPr txBox="1"/>
          <p:nvPr/>
        </p:nvSpPr>
        <p:spPr>
          <a:xfrm>
            <a:off x="540000" y="5052307"/>
            <a:ext cx="806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2E59"/>
                </a:solidFill>
              </a:rPr>
              <a:t>Bei der Vermarktung von Agri-PV gelten Besonderheiten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6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CE96D-8BA1-8961-D228-DF9065A49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0">
            <a:extLst>
              <a:ext uri="{FF2B5EF4-FFF2-40B4-BE49-F238E27FC236}">
                <a16:creationId xmlns:a16="http://schemas.microsoft.com/office/drawing/2014/main" id="{6F28F980-33C0-9E59-18BC-0898F160C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090E3D6-598F-050A-D366-1C62382F4716}"/>
              </a:ext>
            </a:extLst>
          </p:cNvPr>
          <p:cNvSpPr txBox="1"/>
          <p:nvPr/>
        </p:nvSpPr>
        <p:spPr>
          <a:xfrm>
            <a:off x="1043608" y="1551563"/>
            <a:ext cx="7704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de-DE" sz="1400" dirty="0">
                <a:solidFill>
                  <a:srgbClr val="002E59"/>
                </a:solidFill>
              </a:rPr>
              <a:t>Einspeisevergütung (§ 19 EEG):</a:t>
            </a:r>
          </a:p>
          <a:p>
            <a:pPr marL="342900" indent="-342900">
              <a:buFont typeface="+mj-lt"/>
              <a:buAutoNum type="arabicParenR"/>
            </a:pPr>
            <a:endParaRPr lang="de-DE" sz="1400" dirty="0">
              <a:solidFill>
                <a:srgbClr val="002E5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E59"/>
                </a:solidFill>
              </a:rPr>
              <a:t>nur für „kleine“ Anlagen (&lt; 100 kWp)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E59"/>
                </a:solidFill>
              </a:rPr>
              <a:t>höhere Kosten und schlechterer Ertrag als bei „normaler“ PV-Anlage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E59"/>
                </a:solidFill>
              </a:rPr>
              <a:t>lohnt sich aufgrund der höheren Investitionskosten nicht im Vergleich zu normaler PV-Anlage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E59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de-DE" sz="1400" dirty="0">
                <a:solidFill>
                  <a:srgbClr val="002E59"/>
                </a:solidFill>
              </a:rPr>
              <a:t>Marktprämie (§ 20 EEG) </a:t>
            </a:r>
            <a:br>
              <a:rPr lang="de-DE" sz="1400" dirty="0">
                <a:solidFill>
                  <a:srgbClr val="002E59"/>
                </a:solidFill>
              </a:rPr>
            </a:br>
            <a:endParaRPr lang="de-DE" sz="1400" dirty="0">
              <a:solidFill>
                <a:srgbClr val="002E5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E59"/>
                </a:solidFill>
              </a:rPr>
              <a:t>Sonderstellung – Anlage des ersten Segments (§3 Nr. 41a EEG)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E59"/>
                </a:solidFill>
              </a:rPr>
              <a:t>Ausschreibungsverfahren: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E59"/>
                </a:solidFill>
              </a:rPr>
              <a:t>Bei Anlagen &lt; 1 </a:t>
            </a:r>
            <a:r>
              <a:rPr lang="de-DE" sz="1400" dirty="0" err="1">
                <a:solidFill>
                  <a:srgbClr val="002E59"/>
                </a:solidFill>
              </a:rPr>
              <a:t>MWp</a:t>
            </a:r>
            <a:r>
              <a:rPr lang="de-DE" sz="1400" dirty="0">
                <a:solidFill>
                  <a:srgbClr val="002E59"/>
                </a:solidFill>
              </a:rPr>
              <a:t> nicht erforderlich (§22 EEG)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E59"/>
                </a:solidFill>
              </a:rPr>
              <a:t>Bei Anlagen &gt; 1 </a:t>
            </a:r>
            <a:r>
              <a:rPr lang="de-DE" sz="1400" dirty="0" err="1">
                <a:solidFill>
                  <a:srgbClr val="002E59"/>
                </a:solidFill>
              </a:rPr>
              <a:t>MWp</a:t>
            </a:r>
            <a:r>
              <a:rPr lang="de-DE" sz="1400" dirty="0">
                <a:solidFill>
                  <a:srgbClr val="002E59"/>
                </a:solidFill>
              </a:rPr>
              <a:t> privilegierte Stellung (2-Stufen-Verfahren)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E59"/>
                </a:solidFill>
              </a:rPr>
              <a:t>Marktprämie ermöglich schnellere Amortisierung und garantierter Absatzpreis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E59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de-DE" sz="1400" dirty="0">
                <a:solidFill>
                  <a:srgbClr val="002E59"/>
                </a:solidFill>
              </a:rPr>
              <a:t>Direktvermarktung: keine Besonderheiten</a:t>
            </a:r>
          </a:p>
          <a:p>
            <a:pPr marL="342900" indent="-342900">
              <a:buFont typeface="+mj-lt"/>
              <a:buAutoNum type="arabicParenR"/>
            </a:pPr>
            <a:endParaRPr lang="de-DE" sz="1400" dirty="0">
              <a:solidFill>
                <a:srgbClr val="002E59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CC1E42B-FD5F-1A6B-FC97-71C180146DCD}"/>
              </a:ext>
            </a:extLst>
          </p:cNvPr>
          <p:cNvSpPr txBox="1"/>
          <p:nvPr/>
        </p:nvSpPr>
        <p:spPr>
          <a:xfrm>
            <a:off x="2851265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Titel 5">
            <a:extLst>
              <a:ext uri="{FF2B5EF4-FFF2-40B4-BE49-F238E27FC236}">
                <a16:creationId xmlns:a16="http://schemas.microsoft.com/office/drawing/2014/main" id="{017EF1D0-6EE2-664E-D84B-558AB8D2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73685"/>
            <a:ext cx="8208912" cy="94868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Vermarktung Agri-PV</a:t>
            </a:r>
          </a:p>
        </p:txBody>
      </p:sp>
    </p:spTree>
    <p:extLst>
      <p:ext uri="{BB962C8B-B14F-4D97-AF65-F5344CB8AC3E}">
        <p14:creationId xmlns:p14="http://schemas.microsoft.com/office/powerpoint/2010/main" val="2376247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C7149-E682-02AE-03C5-952D8AF21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0">
            <a:extLst>
              <a:ext uri="{FF2B5EF4-FFF2-40B4-BE49-F238E27FC236}">
                <a16:creationId xmlns:a16="http://schemas.microsoft.com/office/drawing/2014/main" id="{B5B737EE-6142-EB70-AEDB-172145F32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2CC9DE-26C7-2B9B-8C09-618C72AC9C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930" y="836712"/>
            <a:ext cx="8208464" cy="4114799"/>
          </a:xfrm>
        </p:spPr>
        <p:txBody>
          <a:bodyPr/>
          <a:lstStyle/>
          <a:p>
            <a:pPr marL="0" lvl="4" indent="0">
              <a:buClr>
                <a:srgbClr val="002E59"/>
              </a:buClr>
              <a:buNone/>
            </a:pPr>
            <a:endParaRPr lang="de-DE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Gesetzgeber „fördert“ Anlagen mittelbar durch Vermarktungsförderung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Anlage ist förderfähig, wenn DIN und Festsetzungen der BNetzA eingehalten sind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Ausschreibungsvolumen begrenzt (Anlagen &gt; 1 </a:t>
            </a:r>
            <a:r>
              <a:rPr lang="de-DE" sz="1400" dirty="0" err="1">
                <a:solidFill>
                  <a:srgbClr val="002E59"/>
                </a:solidFill>
              </a:rPr>
              <a:t>MWp</a:t>
            </a:r>
            <a:r>
              <a:rPr lang="de-DE" sz="1400" dirty="0">
                <a:solidFill>
                  <a:srgbClr val="002E59"/>
                </a:solidFill>
              </a:rPr>
              <a:t>); 2026: 9.900 MW (§37d EEG)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Prämie nach Höchstwertmechanismus §37b EEG 2023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5">
              <a:buClr>
                <a:srgbClr val="002E59"/>
              </a:buClr>
              <a:buFont typeface="Wingdings" pitchFamily="2" charset="2"/>
              <a:buChar char="Ø"/>
            </a:pPr>
            <a:endParaRPr lang="de-DE" sz="1200" dirty="0">
              <a:solidFill>
                <a:srgbClr val="002E59"/>
              </a:solidFill>
            </a:endParaRPr>
          </a:p>
          <a:p>
            <a:pPr marL="0" lvl="4" indent="0">
              <a:buClr>
                <a:srgbClr val="002E59"/>
              </a:buClr>
              <a:buNone/>
            </a:pPr>
            <a:r>
              <a:rPr lang="de-DE" sz="1400" b="1" dirty="0">
                <a:solidFill>
                  <a:srgbClr val="002E59"/>
                </a:solidFill>
              </a:rPr>
              <a:t>	</a:t>
            </a:r>
          </a:p>
          <a:p>
            <a:pPr marL="0" lvl="4" indent="0">
              <a:buClr>
                <a:srgbClr val="002E59"/>
              </a:buClr>
              <a:buNone/>
            </a:pPr>
            <a:endParaRPr lang="de-DE" sz="1400" b="1" dirty="0">
              <a:solidFill>
                <a:srgbClr val="002E59"/>
              </a:solidFill>
            </a:endParaRPr>
          </a:p>
          <a:p>
            <a:pPr marL="0" lvl="4" indent="0">
              <a:buClr>
                <a:srgbClr val="002E59"/>
              </a:buClr>
              <a:buNone/>
            </a:pPr>
            <a:r>
              <a:rPr lang="de-DE" sz="1400" b="1" dirty="0">
                <a:solidFill>
                  <a:srgbClr val="002E59"/>
                </a:solidFill>
              </a:rPr>
              <a:t>	</a:t>
            </a:r>
          </a:p>
          <a:p>
            <a:pPr marL="0" lvl="4" indent="0">
              <a:buClr>
                <a:srgbClr val="002E59"/>
              </a:buClr>
              <a:buNone/>
            </a:pPr>
            <a:r>
              <a:rPr lang="de-DE" sz="1400" b="1" dirty="0">
                <a:solidFill>
                  <a:srgbClr val="002E59"/>
                </a:solidFill>
              </a:rPr>
              <a:t>	</a:t>
            </a:r>
          </a:p>
          <a:p>
            <a:pPr marL="0" lvl="4" indent="0">
              <a:buClr>
                <a:srgbClr val="002E59"/>
              </a:buClr>
              <a:buNone/>
            </a:pPr>
            <a:r>
              <a:rPr lang="de-DE" sz="1400" b="1" dirty="0">
                <a:solidFill>
                  <a:srgbClr val="002E59"/>
                </a:solidFill>
              </a:rPr>
              <a:t>	</a:t>
            </a:r>
          </a:p>
          <a:p>
            <a:pPr marL="0" lvl="4" indent="0">
              <a:buClr>
                <a:srgbClr val="002E59"/>
              </a:buClr>
              <a:buNone/>
            </a:pPr>
            <a:r>
              <a:rPr lang="de-DE" sz="1400" b="1" dirty="0">
                <a:solidFill>
                  <a:srgbClr val="002E59"/>
                </a:solidFill>
              </a:rPr>
              <a:t>	Förderungshöhe gilt für 20 Jahre ab Inbetriebnahme fest !</a:t>
            </a: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EAF7E04-0D76-7752-E3BC-BC7A589AA1E8}"/>
              </a:ext>
            </a:extLst>
          </p:cNvPr>
          <p:cNvSpPr txBox="1"/>
          <p:nvPr/>
        </p:nvSpPr>
        <p:spPr>
          <a:xfrm>
            <a:off x="-1221570" y="2780928"/>
            <a:ext cx="9792640" cy="199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>
              <a:lnSpc>
                <a:spcPct val="150000"/>
              </a:lnSpc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Höchstes </a:t>
            </a:r>
            <a:r>
              <a:rPr lang="de-DE" sz="1200" dirty="0" err="1">
                <a:solidFill>
                  <a:srgbClr val="002E59"/>
                </a:solidFill>
              </a:rPr>
              <a:t>bezuschlagtes</a:t>
            </a:r>
            <a:r>
              <a:rPr lang="de-DE" sz="1200" dirty="0">
                <a:solidFill>
                  <a:srgbClr val="002E59"/>
                </a:solidFill>
              </a:rPr>
              <a:t> Gebot über die letzten 3 Termine + Sonderzuschlag von 8 %</a:t>
            </a:r>
          </a:p>
          <a:p>
            <a:pPr lvl="5">
              <a:lnSpc>
                <a:spcPct val="150000"/>
              </a:lnSpc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Juli 2025: 6,26 ct/kWh, Dezember 2025: 5,30 ct/kWh, März 2026: 5,10 ct/kWh</a:t>
            </a:r>
          </a:p>
          <a:p>
            <a:pPr lvl="6">
              <a:lnSpc>
                <a:spcPct val="150000"/>
              </a:lnSpc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Entspricht Höchstwert (+ Sonderzuschlag) von: 5,79 ct/kWh</a:t>
            </a:r>
          </a:p>
          <a:p>
            <a:pPr lvl="6">
              <a:lnSpc>
                <a:spcPct val="150000"/>
              </a:lnSpc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BNetzA kann um bis zu 15 % anpassen </a:t>
            </a:r>
          </a:p>
          <a:p>
            <a:pPr lvl="6">
              <a:lnSpc>
                <a:spcPct val="150000"/>
              </a:lnSpc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Wenn Monatsmarktwert die Höchstwertgrenze überschreitet, bleibt Mehrerlös (noch) beim Betreiber</a:t>
            </a:r>
          </a:p>
          <a:p>
            <a:pPr lvl="5">
              <a:lnSpc>
                <a:spcPct val="150000"/>
              </a:lnSpc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Förderung statuiert Mindestbasis für Erlös</a:t>
            </a:r>
          </a:p>
          <a:p>
            <a:pPr lvl="5">
              <a:lnSpc>
                <a:spcPct val="150000"/>
              </a:lnSpc>
              <a:buClr>
                <a:srgbClr val="002E59"/>
              </a:buClr>
            </a:pPr>
            <a:endParaRPr lang="de-DE" sz="1200" dirty="0">
              <a:solidFill>
                <a:srgbClr val="002E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40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99818-D3D9-1A02-018E-282D4559B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EB945-96DC-EECF-8803-69E4BBCD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0199"/>
            <a:ext cx="8064000" cy="94868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Voraussetzungen für Förderung</a:t>
            </a:r>
            <a:r>
              <a:rPr lang="de-DE" dirty="0">
                <a:solidFill>
                  <a:srgbClr val="002E59"/>
                </a:solidFill>
              </a:rPr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FEB61FAD-B805-DFDB-07E8-1155C8531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21BFF2-D8A1-5945-C476-F0C47085FF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6056" y="1894787"/>
            <a:ext cx="3169392" cy="4114799"/>
          </a:xfrm>
        </p:spPr>
        <p:txBody>
          <a:bodyPr/>
          <a:lstStyle/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100" dirty="0">
                <a:solidFill>
                  <a:srgbClr val="002E59"/>
                </a:solidFill>
              </a:rPr>
              <a:t>Voraussetzungen unabhängig von Größe und Anlagentyp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100" dirty="0">
                <a:solidFill>
                  <a:srgbClr val="002E59"/>
                </a:solidFill>
              </a:rPr>
              <a:t>Gleichzeitige landwirtschaftlich Nutzung: mindestens 85 % der Fläche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100" dirty="0">
                <a:solidFill>
                  <a:srgbClr val="002E59"/>
                </a:solidFill>
              </a:rPr>
              <a:t>Kein Moorboden (hierfür existiert speziell geförderte Anlagenart); kein Naturschutzgebiet/Nationalpark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100" dirty="0">
                <a:solidFill>
                  <a:srgbClr val="002E59"/>
                </a:solidFill>
              </a:rPr>
              <a:t>Eine der Nutzungskategorien muss vorliegen (Nutzpflanzen, (Dauer)-Kulturen, Grünland)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100" dirty="0">
                <a:solidFill>
                  <a:srgbClr val="002E59"/>
                </a:solidFill>
              </a:rPr>
              <a:t>Anlage muss dem „Stand der Technik“ entsprechen (u.a. </a:t>
            </a:r>
            <a:r>
              <a:rPr lang="de-DE" sz="1100" u="sng" dirty="0">
                <a:solidFill>
                  <a:srgbClr val="002E59"/>
                </a:solidFill>
              </a:rPr>
              <a:t>DIN SPEC 91434/91492)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100" dirty="0">
                <a:solidFill>
                  <a:srgbClr val="002E59"/>
                </a:solidFill>
              </a:rPr>
              <a:t>Anlage muss Festsetzungen der BNetzA entsprechen</a:t>
            </a: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42E8D87-1B8B-DE5C-F514-6E9722ED1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179697"/>
              </p:ext>
            </p:extLst>
          </p:nvPr>
        </p:nvGraphicFramePr>
        <p:xfrm>
          <a:off x="3995936" y="1957974"/>
          <a:ext cx="4968552" cy="26259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366579541"/>
                    </a:ext>
                  </a:extLst>
                </a:gridCol>
                <a:gridCol w="1664653">
                  <a:extLst>
                    <a:ext uri="{9D8B030D-6E8A-4147-A177-3AD203B41FA5}">
                      <a16:colId xmlns:a16="http://schemas.microsoft.com/office/drawing/2014/main" val="3094621242"/>
                    </a:ext>
                  </a:extLst>
                </a:gridCol>
                <a:gridCol w="1359683">
                  <a:extLst>
                    <a:ext uri="{9D8B030D-6E8A-4147-A177-3AD203B41FA5}">
                      <a16:colId xmlns:a16="http://schemas.microsoft.com/office/drawing/2014/main" val="811383999"/>
                    </a:ext>
                  </a:extLst>
                </a:gridCol>
              </a:tblGrid>
              <a:tr h="253460">
                <a:tc>
                  <a:txBody>
                    <a:bodyPr/>
                    <a:lstStyle/>
                    <a:p>
                      <a:endParaRPr lang="de-DE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Anlagen &gt; 1 MWP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Anlagen &lt; 1 MWP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35609"/>
                  </a:ext>
                </a:extLst>
              </a:tr>
              <a:tr h="293859"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Landwirtschaftliche Nutzung &gt; 85 %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erforderlich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erforderlich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669200"/>
                  </a:ext>
                </a:extLst>
              </a:tr>
              <a:tr h="233032"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Nutzkategorie A - 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erforderlich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erforderlich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766271"/>
                  </a:ext>
                </a:extLst>
              </a:tr>
              <a:tr h="249806"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Kein: Moorboden/Naturschutzgebiet/ Nationalpark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erforderlich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erforderlich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142578"/>
                  </a:ext>
                </a:extLst>
              </a:tr>
              <a:tr h="293859"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Stand der Technik (DIN SPEC 91434)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erforderlich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erforderlich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00170"/>
                  </a:ext>
                </a:extLst>
              </a:tr>
              <a:tr h="358511"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Festlegungen BNetzA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erforderlich (1. Agri-PV-Festsetzung)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erforderlich (2. Agri-PV-Festsetzung)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673904"/>
                  </a:ext>
                </a:extLst>
              </a:tr>
              <a:tr h="355742"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Eigenerklärung </a:t>
                      </a:r>
                    </a:p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(keine naturschutzrelevante Fläche)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erforderlich </a:t>
                      </a:r>
                    </a:p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(Acker Fläche und (Dauer-)Kulturen)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Nicht erforderlich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39735"/>
                  </a:ext>
                </a:extLst>
              </a:tr>
              <a:tr h="293859"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Nachweis (kein Natura 2000-Gebiet)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erforderlich (nur Grünland)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Nicht erforderlich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13118"/>
                  </a:ext>
                </a:extLst>
              </a:tr>
              <a:tr h="293859"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Landwirtschaftliches Nutzungskonzept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erforderlich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>
                          <a:solidFill>
                            <a:srgbClr val="002E59"/>
                          </a:solidFill>
                        </a:rPr>
                        <a:t>erforderlich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69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2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C7B6A-8E4A-A4E5-0517-09F6BD5B0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81DE2-6107-E9C2-DA13-65387AB8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0199"/>
            <a:ext cx="8064000" cy="94868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DIN SPEC 91434</a:t>
            </a:r>
            <a:r>
              <a:rPr lang="de-DE" sz="1600" dirty="0">
                <a:solidFill>
                  <a:srgbClr val="002E59"/>
                </a:solidFill>
              </a:rPr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E4C76359-BFFF-4DC6-9956-E447FC52B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B39EFDA-C5E9-27BE-69D4-0DA931C15BBA}"/>
              </a:ext>
            </a:extLst>
          </p:cNvPr>
          <p:cNvSpPr txBox="1"/>
          <p:nvPr/>
        </p:nvSpPr>
        <p:spPr>
          <a:xfrm>
            <a:off x="563080" y="-91263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accent3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834CF4-A789-D21B-7028-4100E80FAB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772816"/>
            <a:ext cx="8064000" cy="2540525"/>
          </a:xfrm>
          <a:ln>
            <a:noFill/>
          </a:ln>
        </p:spPr>
        <p:txBody>
          <a:bodyPr/>
          <a:lstStyle/>
          <a:p>
            <a:pPr>
              <a:buClr>
                <a:srgbClr val="002E59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DIN-Normen </a:t>
            </a:r>
            <a:r>
              <a:rPr lang="de-DE" sz="1400" dirty="0" err="1">
                <a:solidFill>
                  <a:srgbClr val="002E59"/>
                </a:solidFill>
              </a:rPr>
              <a:t>grds</a:t>
            </a:r>
            <a:r>
              <a:rPr lang="de-DE" sz="1400" dirty="0">
                <a:solidFill>
                  <a:srgbClr val="002E59"/>
                </a:solidFill>
              </a:rPr>
              <a:t>. ohne Gesetzeskraft</a:t>
            </a:r>
          </a:p>
          <a:p>
            <a:pPr marL="0" indent="0">
              <a:buClr>
                <a:srgbClr val="002E59"/>
              </a:buClr>
              <a:buNone/>
            </a:pPr>
            <a:endParaRPr lang="de-DE" sz="1200" dirty="0">
              <a:solidFill>
                <a:srgbClr val="002E59"/>
              </a:solidFill>
            </a:endParaRPr>
          </a:p>
          <a:p>
            <a:pPr>
              <a:buClr>
                <a:srgbClr val="002E59"/>
              </a:buClr>
              <a:buFont typeface="Wingdings" panose="05000000000000000000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>
              <a:buClr>
                <a:srgbClr val="002E59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Gilt für beide Anlagentypen (über/unter 1 MWP) nach§85c EEG</a:t>
            </a:r>
          </a:p>
          <a:p>
            <a:pPr>
              <a:buClr>
                <a:srgbClr val="002E59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Anlage muss über die gesamte Förderdauer (20 Jahre) „Stand der Technik“ entsprechen</a:t>
            </a:r>
          </a:p>
          <a:p>
            <a:pPr>
              <a:buClr>
                <a:srgbClr val="002E59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Gutachten über Einhaltung und gutachterliche Bestätigung im 3-Jahres-Turnus erforderlich</a:t>
            </a:r>
          </a:p>
          <a:p>
            <a:pPr>
              <a:buClr>
                <a:srgbClr val="002E59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Bei Nichteinhaltung: (temporäre) Senkung des Vergütungsanspruchs §54 EEG</a:t>
            </a:r>
            <a:endParaRPr lang="de-DE" sz="1400" dirty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0CD3D5-D405-22AB-1B0B-A5D562E7E616}"/>
              </a:ext>
            </a:extLst>
          </p:cNvPr>
          <p:cNvSpPr txBox="1"/>
          <p:nvPr/>
        </p:nvSpPr>
        <p:spPr>
          <a:xfrm>
            <a:off x="638347" y="4472617"/>
            <a:ext cx="786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dirty="0">
                <a:solidFill>
                  <a:srgbClr val="002E59"/>
                </a:solidFill>
              </a:rPr>
              <a:t>Ziel: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002E59"/>
                </a:solidFill>
              </a:rPr>
              <a:t>Schutz der Landwirtschaft und des Bodens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588335-52B0-498C-AC49-BC668DD8EA20}"/>
              </a:ext>
            </a:extLst>
          </p:cNvPr>
          <p:cNvSpPr txBox="1"/>
          <p:nvPr/>
        </p:nvSpPr>
        <p:spPr>
          <a:xfrm>
            <a:off x="755576" y="2210792"/>
            <a:ext cx="80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1400" b="1" dirty="0">
                <a:solidFill>
                  <a:srgbClr val="002E59"/>
                </a:solidFill>
              </a:rPr>
              <a:t>setzt aber neben Festsetzungen der BNetzA Maßstab für „Stand der Technik“ (§85c EEG)</a:t>
            </a:r>
          </a:p>
        </p:txBody>
      </p:sp>
    </p:spTree>
    <p:extLst>
      <p:ext uri="{BB962C8B-B14F-4D97-AF65-F5344CB8AC3E}">
        <p14:creationId xmlns:p14="http://schemas.microsoft.com/office/powerpoint/2010/main" val="382290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2CBDF-5670-4445-1B54-5155E0143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0">
            <a:extLst>
              <a:ext uri="{FF2B5EF4-FFF2-40B4-BE49-F238E27FC236}">
                <a16:creationId xmlns:a16="http://schemas.microsoft.com/office/drawing/2014/main" id="{1D38751D-124E-CB09-6A03-872C2E80F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8C4DD0A-4A8C-3F47-5BCC-61D2A5E48C07}"/>
              </a:ext>
            </a:extLst>
          </p:cNvPr>
          <p:cNvSpPr txBox="1"/>
          <p:nvPr/>
        </p:nvSpPr>
        <p:spPr>
          <a:xfrm>
            <a:off x="563080" y="-91263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accent3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1D3D639-91CD-0419-19E6-2C8CBDE3B2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992009"/>
            <a:ext cx="8064000" cy="1428879"/>
          </a:xfrm>
        </p:spPr>
        <p:txBody>
          <a:bodyPr/>
          <a:lstStyle/>
          <a:p>
            <a:pPr>
              <a:buClr>
                <a:srgbClr val="002E59"/>
              </a:buClr>
              <a:buFont typeface="Wingdings" panose="05000000000000000000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Enthält wichtige Definitionen:</a:t>
            </a:r>
          </a:p>
          <a:p>
            <a:pPr marL="0" indent="0">
              <a:buClr>
                <a:srgbClr val="002E59"/>
              </a:buClr>
              <a:buNone/>
            </a:pPr>
            <a:r>
              <a:rPr lang="de-DE" sz="1200" dirty="0">
                <a:solidFill>
                  <a:srgbClr val="002E59"/>
                </a:solidFill>
              </a:rPr>
              <a:t>	Flächendefinitionen (Gesamtfläche, Nutzfläche etc.) / </a:t>
            </a:r>
            <a:br>
              <a:rPr lang="de-DE" sz="1200" dirty="0">
                <a:solidFill>
                  <a:srgbClr val="002E59"/>
                </a:solidFill>
              </a:rPr>
            </a:br>
            <a:r>
              <a:rPr lang="de-DE" sz="1200" dirty="0">
                <a:solidFill>
                  <a:srgbClr val="002E59"/>
                </a:solidFill>
              </a:rPr>
              <a:t>	Lichte Höhe (bauliche Anforderungen und entscheidend für Kategorisierung)</a:t>
            </a:r>
          </a:p>
          <a:p>
            <a:pPr>
              <a:buClr>
                <a:srgbClr val="002E59"/>
              </a:buClr>
              <a:buFont typeface="Wingdings" panose="05000000000000000000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Vorgaben an Konzept der Doppelnutzung</a:t>
            </a:r>
          </a:p>
          <a:p>
            <a:pPr marL="0" indent="0">
              <a:buClr>
                <a:srgbClr val="002E59"/>
              </a:buClr>
              <a:buNone/>
            </a:pPr>
            <a:r>
              <a:rPr lang="de-DE" sz="1200" dirty="0">
                <a:solidFill>
                  <a:srgbClr val="002E59"/>
                </a:solidFill>
              </a:rPr>
              <a:t>	</a:t>
            </a:r>
            <a:r>
              <a:rPr lang="de-DE" sz="1200" dirty="0" err="1">
                <a:solidFill>
                  <a:srgbClr val="002E59"/>
                </a:solidFill>
              </a:rPr>
              <a:t>u.A.</a:t>
            </a:r>
            <a:r>
              <a:rPr lang="de-DE" sz="1200" dirty="0">
                <a:solidFill>
                  <a:srgbClr val="002E59"/>
                </a:solidFill>
              </a:rPr>
              <a:t>: Aufständerung / Flächenverlust / Lichtverfügbarkeit / Bodenerosion / 	Nutzungseffizienz</a:t>
            </a:r>
          </a:p>
          <a:p>
            <a:pPr marL="0" indent="0">
              <a:buNone/>
            </a:pPr>
            <a:endParaRPr lang="de-DE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3A6FCA7-2AC8-6109-3635-85134FA95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874288"/>
              </p:ext>
            </p:extLst>
          </p:nvPr>
        </p:nvGraphicFramePr>
        <p:xfrm>
          <a:off x="467544" y="3212977"/>
          <a:ext cx="4031998" cy="2294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59249765"/>
                    </a:ext>
                  </a:extLst>
                </a:gridCol>
                <a:gridCol w="1023635">
                  <a:extLst>
                    <a:ext uri="{9D8B030D-6E8A-4147-A177-3AD203B41FA5}">
                      <a16:colId xmlns:a16="http://schemas.microsoft.com/office/drawing/2014/main" val="798459586"/>
                    </a:ext>
                  </a:extLst>
                </a:gridCol>
                <a:gridCol w="1712219">
                  <a:extLst>
                    <a:ext uri="{9D8B030D-6E8A-4147-A177-3AD203B41FA5}">
                      <a16:colId xmlns:a16="http://schemas.microsoft.com/office/drawing/2014/main" val="1987539587"/>
                    </a:ext>
                  </a:extLst>
                </a:gridCol>
              </a:tblGrid>
              <a:tr h="491117">
                <a:tc>
                  <a:txBody>
                    <a:bodyPr/>
                    <a:lstStyle/>
                    <a:p>
                      <a:r>
                        <a:rPr lang="de-DE" sz="1000" b="0" dirty="0">
                          <a:solidFill>
                            <a:srgbClr val="002E59"/>
                          </a:solidFill>
                        </a:rPr>
                        <a:t>Anlagenkategorie</a:t>
                      </a:r>
                    </a:p>
                    <a:p>
                      <a:r>
                        <a:rPr lang="de-DE" sz="1000" b="0" dirty="0">
                          <a:solidFill>
                            <a:srgbClr val="002E59"/>
                          </a:solidFill>
                        </a:rPr>
                        <a:t>Kategorie I / Kategorie II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2E59"/>
                          </a:solidFill>
                        </a:rPr>
                        <a:t>Nutzung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2E59"/>
                          </a:solidFill>
                        </a:rPr>
                        <a:t>Beispiele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134531"/>
                  </a:ext>
                </a:extLst>
              </a:tr>
              <a:tr h="373971">
                <a:tc>
                  <a:txBody>
                    <a:bodyPr/>
                    <a:lstStyle/>
                    <a:p>
                      <a:endParaRPr lang="de-DE" sz="800" b="0" dirty="0">
                        <a:solidFill>
                          <a:srgbClr val="002E59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2E59"/>
                          </a:solidFill>
                        </a:rPr>
                        <a:t>1A / 2A:</a:t>
                      </a:r>
                    </a:p>
                    <a:p>
                      <a:r>
                        <a:rPr lang="de-DE" sz="800" b="0" dirty="0">
                          <a:solidFill>
                            <a:srgbClr val="002E59"/>
                          </a:solidFill>
                        </a:rPr>
                        <a:t>Dauerkulturen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2E59"/>
                          </a:solidFill>
                        </a:rPr>
                        <a:t>Obstbau / Weinbau / Hopfen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727230"/>
                  </a:ext>
                </a:extLst>
              </a:tr>
              <a:tr h="409264">
                <a:tc>
                  <a:txBody>
                    <a:bodyPr/>
                    <a:lstStyle/>
                    <a:p>
                      <a:endParaRPr lang="de-DE" sz="800" b="0" dirty="0">
                        <a:solidFill>
                          <a:srgbClr val="002E59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2E59"/>
                          </a:solidFill>
                        </a:rPr>
                        <a:t>1B / 2B:</a:t>
                      </a:r>
                    </a:p>
                    <a:p>
                      <a:r>
                        <a:rPr lang="de-DE" sz="800" b="0" dirty="0">
                          <a:solidFill>
                            <a:srgbClr val="002E59"/>
                          </a:solidFill>
                        </a:rPr>
                        <a:t>Einjährige/überjährige Kulturen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2E59"/>
                          </a:solidFill>
                        </a:rPr>
                        <a:t>Ackerkulturen / Gemüsekulturen / Ackerfutter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62488"/>
                  </a:ext>
                </a:extLst>
              </a:tr>
              <a:tr h="409264">
                <a:tc>
                  <a:txBody>
                    <a:bodyPr/>
                    <a:lstStyle/>
                    <a:p>
                      <a:endParaRPr lang="de-DE" sz="800" b="0" dirty="0">
                        <a:solidFill>
                          <a:srgbClr val="002E59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2E59"/>
                          </a:solidFill>
                        </a:rPr>
                        <a:t>1C / 2C:</a:t>
                      </a:r>
                    </a:p>
                    <a:p>
                      <a:r>
                        <a:rPr lang="de-DE" sz="800" b="0" dirty="0">
                          <a:solidFill>
                            <a:srgbClr val="002E59"/>
                          </a:solidFill>
                        </a:rPr>
                        <a:t>Dauergrünland (Schnitt)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2E59"/>
                          </a:solidFill>
                        </a:rPr>
                        <a:t>Intensives Wirtschaftsgrünland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003732"/>
                  </a:ext>
                </a:extLst>
              </a:tr>
              <a:tr h="409264">
                <a:tc>
                  <a:txBody>
                    <a:bodyPr/>
                    <a:lstStyle/>
                    <a:p>
                      <a:endParaRPr lang="de-DE" sz="800" b="0" dirty="0">
                        <a:solidFill>
                          <a:srgbClr val="002E59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2E59"/>
                          </a:solidFill>
                        </a:rPr>
                        <a:t>1D / 2D:</a:t>
                      </a:r>
                      <a:br>
                        <a:rPr lang="de-DE" sz="800" b="0" dirty="0">
                          <a:solidFill>
                            <a:srgbClr val="002E59"/>
                          </a:solidFill>
                        </a:rPr>
                      </a:br>
                      <a:r>
                        <a:rPr lang="de-DE" sz="800" b="0" dirty="0">
                          <a:solidFill>
                            <a:srgbClr val="002E59"/>
                          </a:solidFill>
                        </a:rPr>
                        <a:t>Dauergrünland (Weide)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rgbClr val="002E59"/>
                          </a:solidFill>
                        </a:rPr>
                        <a:t>Dauerweise / Portionsweide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16155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7B8A6373-96BF-FFB8-1D42-091E34FC026E}"/>
              </a:ext>
            </a:extLst>
          </p:cNvPr>
          <p:cNvSpPr txBox="1"/>
          <p:nvPr/>
        </p:nvSpPr>
        <p:spPr>
          <a:xfrm>
            <a:off x="467544" y="2782669"/>
            <a:ext cx="2830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u="sng" dirty="0">
                <a:solidFill>
                  <a:srgbClr val="002E59"/>
                </a:solidFill>
              </a:rPr>
              <a:t>Vorgaben zu Nutzungskategorien</a:t>
            </a: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D5091D7-644F-680A-BB51-2F323218D65A}"/>
              </a:ext>
            </a:extLst>
          </p:cNvPr>
          <p:cNvSpPr txBox="1"/>
          <p:nvPr/>
        </p:nvSpPr>
        <p:spPr>
          <a:xfrm>
            <a:off x="4630214" y="2767279"/>
            <a:ext cx="2293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u="sng" dirty="0">
                <a:solidFill>
                  <a:srgbClr val="002E59"/>
                </a:solidFill>
              </a:rPr>
              <a:t>Vorgaben zu Bauvarianten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D78D4F6-65D7-B795-5CFF-6A3B4D9BBA7A}"/>
              </a:ext>
            </a:extLst>
          </p:cNvPr>
          <p:cNvSpPr txBox="1"/>
          <p:nvPr/>
        </p:nvSpPr>
        <p:spPr>
          <a:xfrm>
            <a:off x="4644460" y="3344146"/>
            <a:ext cx="445827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800" dirty="0">
              <a:solidFill>
                <a:srgbClr val="002E5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800" dirty="0">
                <a:solidFill>
                  <a:srgbClr val="002E59"/>
                </a:solidFill>
              </a:rPr>
              <a:t>Lichte Höhe: 			mind. 2,10 m (Var. 1) 	/ unter 2,10m (Var. 2)</a:t>
            </a:r>
          </a:p>
          <a:p>
            <a:pPr>
              <a:buFont typeface="Wingdings" pitchFamily="2" charset="2"/>
              <a:buChar char="Ø"/>
            </a:pPr>
            <a:endParaRPr lang="de-DE" sz="800" dirty="0">
              <a:solidFill>
                <a:srgbClr val="002E5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800" dirty="0">
                <a:solidFill>
                  <a:srgbClr val="002E59"/>
                </a:solidFill>
              </a:rPr>
              <a:t>maximale Verlustfläche: 		10 % 			/ 15 %</a:t>
            </a:r>
          </a:p>
          <a:p>
            <a:pPr>
              <a:buFont typeface="Wingdings" pitchFamily="2" charset="2"/>
              <a:buChar char="Ø"/>
            </a:pPr>
            <a:endParaRPr lang="de-DE" sz="800" dirty="0">
              <a:solidFill>
                <a:srgbClr val="002E5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800" dirty="0">
                <a:solidFill>
                  <a:srgbClr val="002E59"/>
                </a:solidFill>
              </a:rPr>
              <a:t>Fläche muss nutzbar sein:		darunter 			/ dazwischen</a:t>
            </a:r>
          </a:p>
          <a:p>
            <a:pPr>
              <a:buFont typeface="Wingdings" pitchFamily="2" charset="2"/>
              <a:buChar char="Ø"/>
            </a:pPr>
            <a:endParaRPr lang="de-DE" sz="800" dirty="0">
              <a:solidFill>
                <a:srgbClr val="002E5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800" dirty="0">
                <a:solidFill>
                  <a:srgbClr val="002E59"/>
                </a:solidFill>
              </a:rPr>
              <a:t>Gilt für beides:</a:t>
            </a:r>
          </a:p>
          <a:p>
            <a:pPr>
              <a:buFont typeface="Wingdings" pitchFamily="2" charset="2"/>
              <a:buChar char="Ø"/>
            </a:pPr>
            <a:endParaRPr lang="de-DE" sz="800" dirty="0">
              <a:solidFill>
                <a:srgbClr val="002E59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de-DE" sz="800" dirty="0">
                <a:solidFill>
                  <a:srgbClr val="002E59"/>
                </a:solidFill>
              </a:rPr>
              <a:t>Licht- und Wasserverfügbarkeit (je nach konkreter Nutzungskategorie s. Tabelle)</a:t>
            </a:r>
          </a:p>
          <a:p>
            <a:pPr>
              <a:buFont typeface="Wingdings" pitchFamily="2" charset="2"/>
              <a:buChar char="Ø"/>
            </a:pPr>
            <a:endParaRPr lang="de-DE" sz="800" dirty="0">
              <a:solidFill>
                <a:srgbClr val="002E59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de-DE" sz="800" dirty="0">
                <a:solidFill>
                  <a:srgbClr val="002E59"/>
                </a:solidFill>
              </a:rPr>
              <a:t>Minimierung von Bodenerosionen</a:t>
            </a:r>
          </a:p>
          <a:p>
            <a:pPr>
              <a:buFont typeface="Wingdings" pitchFamily="2" charset="2"/>
              <a:buChar char="Ø"/>
            </a:pPr>
            <a:endParaRPr lang="de-DE" sz="800" dirty="0">
              <a:solidFill>
                <a:srgbClr val="002E59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de-DE" sz="800" dirty="0">
                <a:solidFill>
                  <a:srgbClr val="002E59"/>
                </a:solidFill>
              </a:rPr>
              <a:t>66 % des Referenzertrags eines „normal“ genutzten vergleichbaren Stück Landes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18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229FE-7EDC-EC7A-5024-2E10585EA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B0353-76B9-19FC-34BA-FB74A4FBE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0199"/>
            <a:ext cx="8064000" cy="94868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Nutzungskategorien</a:t>
            </a:r>
            <a:br>
              <a:rPr lang="de-DE" b="1" dirty="0">
                <a:solidFill>
                  <a:srgbClr val="129CEA"/>
                </a:solidFill>
              </a:rPr>
            </a:br>
            <a:br>
              <a:rPr lang="de-DE" b="1" dirty="0">
                <a:solidFill>
                  <a:srgbClr val="129CEA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A650DF5E-B229-3029-FB80-01897C4D0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F9ED38-3D21-DA6F-0FD6-9E7DD659CC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583839"/>
            <a:ext cx="8064000" cy="4114799"/>
          </a:xfrm>
        </p:spPr>
        <p:txBody>
          <a:bodyPr/>
          <a:lstStyle/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Richtet sich nach konkreter Nutzung des Grundstücks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Beeinflusst u.a.: </a:t>
            </a:r>
          </a:p>
          <a:p>
            <a:pPr marL="0" lvl="4" indent="0">
              <a:buClr>
                <a:srgbClr val="002E59"/>
              </a:buClr>
              <a:buNone/>
            </a:pPr>
            <a:r>
              <a:rPr lang="de-DE" sz="1400" dirty="0">
                <a:solidFill>
                  <a:srgbClr val="002E59"/>
                </a:solidFill>
              </a:rPr>
              <a:t>	</a:t>
            </a:r>
          </a:p>
          <a:p>
            <a:pPr marL="0" lvl="4" indent="0">
              <a:buClr>
                <a:srgbClr val="002E59"/>
              </a:buClr>
              <a:buNone/>
            </a:pPr>
            <a:endParaRPr lang="de-DE" sz="1400" dirty="0">
              <a:solidFill>
                <a:srgbClr val="002E59"/>
              </a:solidFill>
            </a:endParaRPr>
          </a:p>
          <a:p>
            <a:pPr marL="0" lvl="4" indent="0">
              <a:buClr>
                <a:srgbClr val="002E59"/>
              </a:buClr>
              <a:buNone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Landnutzungsform muss anhand der Nutzungskategorien dargestellt werden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Landnutzungskonzept muss 3 Folgejahre oder Fruchtfolgezyklus erfassen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Änderung zulässig, wenn Voraussetzungen eingehalten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Kategorien können innerhalb einer Anlage kombiniert werden</a:t>
            </a: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2B0A1B3-498F-4140-71B8-E460120F298C}"/>
              </a:ext>
            </a:extLst>
          </p:cNvPr>
          <p:cNvSpPr txBox="1"/>
          <p:nvPr/>
        </p:nvSpPr>
        <p:spPr>
          <a:xfrm>
            <a:off x="1043608" y="2348880"/>
            <a:ext cx="5414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4" indent="-171450">
              <a:buClr>
                <a:srgbClr val="002E59"/>
              </a:buClr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rgbClr val="002E59"/>
                </a:solidFill>
              </a:rPr>
              <a:t>Langfristige Planung: </a:t>
            </a:r>
          </a:p>
          <a:p>
            <a:pPr marL="628650" lvl="5" indent="-171450">
              <a:buClr>
                <a:srgbClr val="002E59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E59"/>
                </a:solidFill>
              </a:rPr>
              <a:t>Landnutzungskonzept / Technische Ausführung / Bewirtschaftung / Nachweis- und Dokumentationspflichten / Leistung!</a:t>
            </a:r>
          </a:p>
          <a:p>
            <a:pPr marL="628650" lvl="5" indent="-171450">
              <a:buClr>
                <a:srgbClr val="002E59"/>
              </a:buClr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2E59"/>
              </a:solidFill>
            </a:endParaRPr>
          </a:p>
          <a:p>
            <a:pPr marL="171450" lvl="4" indent="-171450">
              <a:buClr>
                <a:srgbClr val="002E59"/>
              </a:buClr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rgbClr val="002E59"/>
                </a:solidFill>
              </a:rPr>
              <a:t>Leistung: </a:t>
            </a:r>
          </a:p>
          <a:p>
            <a:pPr marL="628650" lvl="5" indent="-171450">
              <a:buClr>
                <a:srgbClr val="002E59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E59"/>
                </a:solidFill>
              </a:rPr>
              <a:t>Kat. A und B bis ca. 0,7 MW Leistung / Kat. C und D ca. 0,3 MW Leistung</a:t>
            </a:r>
          </a:p>
        </p:txBody>
      </p:sp>
    </p:spTree>
    <p:extLst>
      <p:ext uri="{BB962C8B-B14F-4D97-AF65-F5344CB8AC3E}">
        <p14:creationId xmlns:p14="http://schemas.microsoft.com/office/powerpoint/2010/main" val="1757413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67EA0-F0DE-1CF7-8816-8B7AF50D1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7546E-3313-BC07-7AA5-6F90ED96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0199"/>
            <a:ext cx="8064000" cy="94868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Konflikt mit GAP?</a:t>
            </a:r>
            <a:br>
              <a:rPr lang="de-DE" b="1" dirty="0">
                <a:solidFill>
                  <a:srgbClr val="002E59"/>
                </a:solidFill>
              </a:rPr>
            </a:br>
            <a:br>
              <a:rPr lang="de-DE" b="1" dirty="0">
                <a:solidFill>
                  <a:srgbClr val="002E59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2AC7705D-E3A8-D5E1-5A74-CEE958BDF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F2DFA2-391A-0EA1-F885-4D1FBE89CF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583839"/>
            <a:ext cx="8064000" cy="2853273"/>
          </a:xfrm>
        </p:spPr>
        <p:txBody>
          <a:bodyPr/>
          <a:lstStyle/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GAP (gemeinsame Agrarpolitik in der EU)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Wichtiges Förderinstrument </a:t>
            </a:r>
            <a:r>
              <a:rPr lang="de-DE" sz="1400" dirty="0" err="1">
                <a:solidFill>
                  <a:srgbClr val="002E59"/>
                </a:solidFill>
              </a:rPr>
              <a:t>iRd</a:t>
            </a:r>
            <a:r>
              <a:rPr lang="de-DE" sz="1400" dirty="0">
                <a:solidFill>
                  <a:srgbClr val="002E59"/>
                </a:solidFill>
              </a:rPr>
              <a:t> Landwirtschaft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Durch Doppelnutzung (Agri-PV-Konzept) bleibt Fläche landwirtschaftlich genutzt und förderfähig</a:t>
            </a:r>
          </a:p>
          <a:p>
            <a:pPr marL="0" lvl="4" indent="0">
              <a:buClr>
                <a:srgbClr val="002E59"/>
              </a:buClr>
              <a:buNone/>
            </a:pPr>
            <a:r>
              <a:rPr lang="de-DE" sz="1400" dirty="0">
                <a:solidFill>
                  <a:srgbClr val="002E59"/>
                </a:solidFill>
              </a:rPr>
              <a:t>	keine Bestrafung durch Agri-PV, sondern Anreiz 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Fläche muss weiterhin überwiegend landwirtschaftlich genutzt sein (mind. 85 % der Fläche)</a:t>
            </a:r>
          </a:p>
          <a:p>
            <a:pPr marL="0" lvl="4" indent="0">
              <a:buClr>
                <a:srgbClr val="002E59"/>
              </a:buClr>
              <a:buNone/>
            </a:pPr>
            <a:r>
              <a:rPr lang="de-DE" sz="1400" dirty="0">
                <a:solidFill>
                  <a:srgbClr val="002E59"/>
                </a:solidFill>
              </a:rPr>
              <a:t>	Bekannt aus DIN Norm und EEG-Förderung (§12 Abs. 5 GAPDZV)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Förderfähig bleibt die tatsächlich landwirtschaftlich genutzte Fläche (§11 GAPDZV)</a:t>
            </a:r>
          </a:p>
          <a:p>
            <a:pPr marL="0" lvl="4" indent="0">
              <a:buClr>
                <a:srgbClr val="002E59"/>
              </a:buClr>
              <a:buNone/>
            </a:pPr>
            <a:r>
              <a:rPr lang="de-DE" sz="1400" dirty="0">
                <a:solidFill>
                  <a:srgbClr val="002E59"/>
                </a:solidFill>
              </a:rPr>
              <a:t>	Förderverlust kann durch </a:t>
            </a:r>
            <a:r>
              <a:rPr lang="de-DE" sz="1400" b="1" dirty="0">
                <a:solidFill>
                  <a:srgbClr val="002E59"/>
                </a:solidFill>
              </a:rPr>
              <a:t>Diversifizierung/Autarkiefaktor </a:t>
            </a:r>
            <a:r>
              <a:rPr lang="de-DE" sz="1400" dirty="0">
                <a:solidFill>
                  <a:srgbClr val="002E59"/>
                </a:solidFill>
              </a:rPr>
              <a:t>kompensiert werden</a:t>
            </a:r>
            <a:endParaRPr lang="de-DE" sz="1400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  <a:latin typeface="Aptos Display" panose="020B0004020202020204" pitchFamily="34" charset="0"/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8AB227-87E1-04E6-8EC9-E18D7EF38ED5}"/>
              </a:ext>
            </a:extLst>
          </p:cNvPr>
          <p:cNvSpPr txBox="1"/>
          <p:nvPr/>
        </p:nvSpPr>
        <p:spPr>
          <a:xfrm>
            <a:off x="1452395" y="4773091"/>
            <a:ext cx="6239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u="sng" dirty="0">
                <a:solidFill>
                  <a:srgbClr val="002E59"/>
                </a:solidFill>
                <a:latin typeface="+mn-lt"/>
              </a:rPr>
              <a:t>Kein</a:t>
            </a:r>
            <a:r>
              <a:rPr lang="de-DE" b="1" dirty="0">
                <a:solidFill>
                  <a:srgbClr val="002E59"/>
                </a:solidFill>
                <a:latin typeface="+mn-lt"/>
              </a:rPr>
              <a:t> drohender Verlust der gesamten Förderung</a:t>
            </a:r>
          </a:p>
          <a:p>
            <a:pPr algn="ctr"/>
            <a:r>
              <a:rPr lang="de-DE" b="1" dirty="0">
                <a:solidFill>
                  <a:srgbClr val="002E59"/>
                </a:solidFill>
                <a:latin typeface="+mn-lt"/>
              </a:rPr>
              <a:t>Verlust nur nach Flächenanteil!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365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0AD90-7454-25BE-BFD5-0E2F4AB30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EA26E-7A5D-537A-1685-1065F650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44247"/>
            <a:ext cx="8064000" cy="94868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Vertragsgestaltung</a:t>
            </a:r>
            <a:br>
              <a:rPr lang="de-DE" b="1" dirty="0">
                <a:solidFill>
                  <a:srgbClr val="129CEA"/>
                </a:solidFill>
              </a:rPr>
            </a:br>
            <a:br>
              <a:rPr lang="de-DE" b="1" dirty="0">
                <a:solidFill>
                  <a:srgbClr val="129CEA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AAE2DC94-6CFE-BA83-8A9A-2D5A97F47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6A2696-EFFA-78B4-A577-A3F7FB797B9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629532"/>
            <a:ext cx="8064000" cy="837049"/>
          </a:xfrm>
        </p:spPr>
        <p:txBody>
          <a:bodyPr/>
          <a:lstStyle/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Verschiedene Möglichkeiten, Agri-PV vertraglich zu gestalten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Vier entscheidende Faktoren für Ausgestaltung:</a:t>
            </a:r>
          </a:p>
          <a:p>
            <a:pPr marL="0" lvl="4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  <a:latin typeface="Aptos Display" panose="020B0004020202020204" pitchFamily="34" charset="0"/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  <a:latin typeface="Aptos Display" panose="020B0004020202020204" pitchFamily="34" charset="0"/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  <a:latin typeface="Aptos Display" panose="020B0004020202020204" pitchFamily="34" charset="0"/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  <a:latin typeface="Aptos Display" panose="020B0004020202020204" pitchFamily="34" charset="0"/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  <a:latin typeface="Aptos Display" panose="020B0004020202020204" pitchFamily="34" charset="0"/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CD9DD6A-A9E9-B666-A396-D66F92840CFC}"/>
              </a:ext>
            </a:extLst>
          </p:cNvPr>
          <p:cNvSpPr txBox="1"/>
          <p:nvPr/>
        </p:nvSpPr>
        <p:spPr>
          <a:xfrm>
            <a:off x="899592" y="2249544"/>
            <a:ext cx="396044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4" indent="-342900">
              <a:buClr>
                <a:srgbClr val="002E59"/>
              </a:buClr>
              <a:buFont typeface="+mj-lt"/>
              <a:buAutoNum type="arabicPeriod"/>
            </a:pPr>
            <a:r>
              <a:rPr lang="de-DE" sz="1100" dirty="0">
                <a:solidFill>
                  <a:srgbClr val="002E59"/>
                </a:solidFill>
                <a:latin typeface="+mn-lt"/>
              </a:rPr>
              <a:t>Alles aus einer Hand-Lösung</a:t>
            </a:r>
          </a:p>
          <a:p>
            <a:pPr marL="342900" lvl="4" indent="-342900">
              <a:buClr>
                <a:srgbClr val="002E59"/>
              </a:buClr>
              <a:buFont typeface="+mj-lt"/>
              <a:buAutoNum type="arabicPeriod"/>
            </a:pPr>
            <a:r>
              <a:rPr lang="de-DE" sz="1100" dirty="0">
                <a:solidFill>
                  <a:srgbClr val="002E59"/>
                </a:solidFill>
                <a:latin typeface="+mn-lt"/>
              </a:rPr>
              <a:t>Trennung Landwirtschaft und PV-Betrieb</a:t>
            </a:r>
          </a:p>
          <a:p>
            <a:pPr marL="342900" lvl="4" indent="-342900">
              <a:buClr>
                <a:srgbClr val="002E59"/>
              </a:buClr>
              <a:buFont typeface="+mj-lt"/>
              <a:buAutoNum type="arabicPeriod"/>
            </a:pPr>
            <a:r>
              <a:rPr lang="de-DE" sz="1100" dirty="0">
                <a:solidFill>
                  <a:srgbClr val="002E59"/>
                </a:solidFill>
                <a:latin typeface="+mn-lt"/>
              </a:rPr>
              <a:t>Bereitstellung nur der Fläche </a:t>
            </a:r>
          </a:p>
          <a:p>
            <a:pPr marL="342900" lvl="4" indent="-342900">
              <a:buClr>
                <a:srgbClr val="002E59"/>
              </a:buClr>
              <a:buFont typeface="+mj-lt"/>
              <a:buAutoNum type="arabicPeriod"/>
            </a:pPr>
            <a:r>
              <a:rPr lang="de-DE" sz="1100" dirty="0">
                <a:solidFill>
                  <a:srgbClr val="002E59"/>
                </a:solidFill>
                <a:latin typeface="+mn-lt"/>
              </a:rPr>
              <a:t>PV-Bereitstellung</a:t>
            </a:r>
          </a:p>
          <a:p>
            <a:pPr marL="342900" lvl="4" indent="-342900">
              <a:buClr>
                <a:srgbClr val="002E59"/>
              </a:buClr>
              <a:buFont typeface="+mj-lt"/>
              <a:buAutoNum type="arabicPeriod"/>
            </a:pPr>
            <a:r>
              <a:rPr lang="de-DE" sz="1100" dirty="0">
                <a:solidFill>
                  <a:srgbClr val="002E59"/>
                </a:solidFill>
                <a:latin typeface="+mn-lt"/>
              </a:rPr>
              <a:t>Drei-Parteien-Lösung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B0FC33-4DA5-8A3A-B582-0099736DE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56" y="3356992"/>
            <a:ext cx="5999688" cy="22670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28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8C653-5115-D945-509A-C2056E7E8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929CC32-EC05-DFAB-15F6-4B22E318D46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39951" y="1348141"/>
            <a:ext cx="4710537" cy="928731"/>
          </a:xfrm>
        </p:spPr>
        <p:txBody>
          <a:bodyPr>
            <a:normAutofit/>
          </a:bodyPr>
          <a:lstStyle/>
          <a:p>
            <a:pPr marL="398463" lvl="2" indent="0">
              <a:buNone/>
            </a:pPr>
            <a:r>
              <a:rPr lang="de-DE" sz="2000" b="1" dirty="0">
                <a:solidFill>
                  <a:srgbClr val="002E59"/>
                </a:solidFill>
              </a:rPr>
              <a:t>Tahsin Er, Rechtsanwalt</a:t>
            </a:r>
          </a:p>
          <a:p>
            <a:pPr marL="398463" lvl="2" indent="0">
              <a:buNone/>
            </a:pPr>
            <a:endParaRPr lang="de-DE" sz="2000" dirty="0"/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6969FFD-B944-7E43-1DEB-1EE76B6412C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909392" y="2492896"/>
            <a:ext cx="5102087" cy="3921538"/>
          </a:xfrm>
        </p:spPr>
        <p:txBody>
          <a:bodyPr>
            <a:normAutofit/>
          </a:bodyPr>
          <a:lstStyle/>
          <a:p>
            <a:pPr lvl="1">
              <a:buClr>
                <a:srgbClr val="002E59"/>
              </a:buClr>
              <a:buFont typeface="Wingdings" panose="05000000000000000000" pitchFamily="2" charset="2"/>
              <a:buChar char="Ø"/>
            </a:pPr>
            <a:endParaRPr lang="de-DE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buClr>
                <a:srgbClr val="002E59"/>
              </a:buClr>
              <a:buNone/>
            </a:pP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1">
              <a:buClr>
                <a:srgbClr val="002E59"/>
              </a:buClr>
              <a:buFont typeface="Wingdings" panose="05000000000000000000" pitchFamily="2" charset="2"/>
              <a:buChar char="Ø"/>
            </a:pP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</a:rPr>
              <a:t>Energieunternehmen, Energiedienstleister und Grundeigentümer</a:t>
            </a:r>
          </a:p>
          <a:p>
            <a:pPr marL="457200" lvl="1" indent="0">
              <a:buNone/>
            </a:pPr>
            <a:endParaRPr lang="de-DE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buNone/>
            </a:pPr>
            <a:endParaRPr lang="de-DE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</a:rPr>
              <a:t>Laufendes Vertragsmanagement, Pachtverträge für Erneuerbare Energien, Energielieferverträge 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7" name="Grafik 6" descr="Ein Bild, das Menschliches Gesicht, Person, Krawatte, Gentleman enthält.&#10;&#10;KI-generierte Inhalte können fehlerhaft sein.">
            <a:extLst>
              <a:ext uri="{FF2B5EF4-FFF2-40B4-BE49-F238E27FC236}">
                <a16:creationId xmlns:a16="http://schemas.microsoft.com/office/drawing/2014/main" id="{47F7694C-BAF3-61D4-6F5C-CD1E31643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696"/>
            <a:ext cx="3319117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67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AEBDC-73B9-98C6-C86E-3C23DCC62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132DC-044A-F921-2F43-250F527E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897260"/>
            <a:ext cx="8064000" cy="948680"/>
          </a:xfrm>
        </p:spPr>
        <p:txBody>
          <a:bodyPr/>
          <a:lstStyle/>
          <a:p>
            <a:pPr algn="ctr"/>
            <a:r>
              <a:rPr lang="de-DE" dirty="0"/>
              <a:t>       </a:t>
            </a:r>
            <a:br>
              <a:rPr lang="de-DE" b="1" dirty="0">
                <a:solidFill>
                  <a:srgbClr val="129CEA"/>
                </a:solidFill>
              </a:rPr>
            </a:br>
            <a:br>
              <a:rPr lang="de-DE" b="1" dirty="0">
                <a:solidFill>
                  <a:srgbClr val="129CEA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5850D9F8-0EDD-5D84-DF08-E1CCCE45E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7DB416-3079-7C93-5AE8-0EA57CFB80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528" y="1052736"/>
            <a:ext cx="8604000" cy="1368152"/>
          </a:xfrm>
        </p:spPr>
        <p:txBody>
          <a:bodyPr/>
          <a:lstStyle/>
          <a:p>
            <a:pPr lvl="4">
              <a:buClr>
                <a:srgbClr val="002E59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Besonderheit der Doppelnutzung: </a:t>
            </a:r>
          </a:p>
          <a:p>
            <a:pPr lvl="4">
              <a:buClr>
                <a:srgbClr val="002E59"/>
              </a:buClr>
              <a:buFont typeface="Wingdings" panose="05000000000000000000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anose="05000000000000000000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Je nach Konstellation sind unterschiedliche Verträge und Vertragskonstruktionen nötig</a:t>
            </a:r>
          </a:p>
          <a:p>
            <a:pPr marL="342900" lvl="4" indent="-342900">
              <a:buClr>
                <a:srgbClr val="129CEA"/>
              </a:buClr>
              <a:buFont typeface="+mj-lt"/>
              <a:buAutoNum type="arabicPeriod"/>
            </a:pPr>
            <a:endParaRPr lang="de-DE" dirty="0">
              <a:solidFill>
                <a:srgbClr val="129CEA"/>
              </a:solidFill>
              <a:latin typeface="Aptos Display" panose="020B0004020202020204" pitchFamily="34" charset="0"/>
            </a:endParaRPr>
          </a:p>
          <a:p>
            <a:pPr marL="342900" lvl="4" indent="-342900">
              <a:buClr>
                <a:srgbClr val="129CEA"/>
              </a:buClr>
              <a:buFont typeface="+mj-lt"/>
              <a:buAutoNum type="arabicPeriod"/>
            </a:pPr>
            <a:endParaRPr lang="de-DE" dirty="0">
              <a:solidFill>
                <a:srgbClr val="129CEA"/>
              </a:solidFill>
              <a:latin typeface="Aptos Display" panose="020B0004020202020204" pitchFamily="34" charset="0"/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  <a:latin typeface="Aptos Display" panose="020B0004020202020204" pitchFamily="34" charset="0"/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  <a:latin typeface="Aptos Display" panose="020B0004020202020204" pitchFamily="34" charset="0"/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  <a:latin typeface="Aptos Display" panose="020B0004020202020204" pitchFamily="34" charset="0"/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  <a:latin typeface="Aptos Display" panose="020B0004020202020204" pitchFamily="34" charset="0"/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  <a:latin typeface="Aptos Display" panose="020B0004020202020204" pitchFamily="34" charset="0"/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0F5E410-C9BE-DDBF-42AE-83B2E46040CB}"/>
              </a:ext>
            </a:extLst>
          </p:cNvPr>
          <p:cNvSpPr txBox="1"/>
          <p:nvPr/>
        </p:nvSpPr>
        <p:spPr>
          <a:xfrm>
            <a:off x="611560" y="2576364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4" indent="-342900">
              <a:buClr>
                <a:srgbClr val="002E59"/>
              </a:buClr>
              <a:buFont typeface="+mj-lt"/>
              <a:buAutoNum type="arabicPeriod"/>
            </a:pPr>
            <a:r>
              <a:rPr lang="de-DE" sz="1200" b="1" dirty="0">
                <a:solidFill>
                  <a:srgbClr val="002E59"/>
                </a:solidFill>
              </a:rPr>
              <a:t>Alles aus einer Hand: </a:t>
            </a:r>
          </a:p>
          <a:p>
            <a:pPr marL="342900" lvl="4" indent="-342900">
              <a:buClr>
                <a:srgbClr val="002E59"/>
              </a:buClr>
              <a:buFont typeface="+mj-lt"/>
              <a:buAutoNum type="arabicPeriod"/>
            </a:pPr>
            <a:endParaRPr lang="de-DE" sz="1200" dirty="0">
              <a:solidFill>
                <a:srgbClr val="002E59"/>
              </a:solidFill>
            </a:endParaRPr>
          </a:p>
          <a:p>
            <a:pPr marL="457200" lvl="5">
              <a:buClr>
                <a:srgbClr val="002E59"/>
              </a:buClr>
            </a:pPr>
            <a:r>
              <a:rPr lang="de-DE" sz="1200" dirty="0">
                <a:solidFill>
                  <a:srgbClr val="002E59"/>
                </a:solidFill>
              </a:rPr>
              <a:t>Keine besonderen Verträge nötig</a:t>
            </a:r>
          </a:p>
          <a:p>
            <a:pPr marL="342900" lvl="4" indent="-342900">
              <a:buClr>
                <a:srgbClr val="002E59"/>
              </a:buClr>
              <a:buFont typeface="+mj-lt"/>
              <a:buAutoNum type="arabicPeriod"/>
            </a:pPr>
            <a:endParaRPr lang="de-DE" sz="1200" dirty="0">
              <a:solidFill>
                <a:srgbClr val="002E59"/>
              </a:solidFill>
            </a:endParaRPr>
          </a:p>
          <a:p>
            <a:pPr marL="342900" lvl="4" indent="-342900">
              <a:buClr>
                <a:srgbClr val="002E59"/>
              </a:buClr>
              <a:buFont typeface="+mj-lt"/>
              <a:buAutoNum type="arabicPeriod"/>
            </a:pPr>
            <a:r>
              <a:rPr lang="de-DE" sz="1200" b="1" dirty="0">
                <a:solidFill>
                  <a:srgbClr val="002E59"/>
                </a:solidFill>
              </a:rPr>
              <a:t>2-Personen-Verhältnis: Betreiber oder Landwirt = Eigentümer / Betreiber = Landwirt</a:t>
            </a:r>
          </a:p>
          <a:p>
            <a:pPr marL="342900" lvl="4" indent="-342900">
              <a:buClr>
                <a:srgbClr val="002E59"/>
              </a:buClr>
              <a:buFont typeface="+mj-lt"/>
              <a:buAutoNum type="arabicPeriod"/>
            </a:pPr>
            <a:endParaRPr lang="de-DE" sz="1200" dirty="0">
              <a:solidFill>
                <a:srgbClr val="002E59"/>
              </a:solidFill>
            </a:endParaRPr>
          </a:p>
          <a:p>
            <a:pPr marL="457200" lvl="5">
              <a:buClr>
                <a:srgbClr val="002E59"/>
              </a:buClr>
            </a:pPr>
            <a:r>
              <a:rPr lang="de-DE" sz="1200" dirty="0">
                <a:solidFill>
                  <a:srgbClr val="002E59"/>
                </a:solidFill>
              </a:rPr>
              <a:t>nur ein Bereich geht an Dritten; kein 3-Personen-Verhältnis, daher nur Verträge untereinander</a:t>
            </a:r>
          </a:p>
          <a:p>
            <a:pPr marL="457200" lvl="5">
              <a:buClr>
                <a:srgbClr val="002E59"/>
              </a:buClr>
            </a:pPr>
            <a:endParaRPr lang="de-DE" sz="1200" dirty="0">
              <a:solidFill>
                <a:srgbClr val="002E59"/>
              </a:solidFill>
            </a:endParaRPr>
          </a:p>
          <a:p>
            <a:pPr marL="342900" lvl="4" indent="-342900">
              <a:buClr>
                <a:srgbClr val="002E59"/>
              </a:buClr>
              <a:buFont typeface="+mj-lt"/>
              <a:buAutoNum type="arabicPeriod" startAt="3"/>
            </a:pPr>
            <a:r>
              <a:rPr lang="de-DE" sz="1200" b="1" dirty="0">
                <a:solidFill>
                  <a:srgbClr val="002E59"/>
                </a:solidFill>
              </a:rPr>
              <a:t>3-Personen-Verhältnis: Eigentümer =/= Betreiber + Eigentümer =/=Landwirt + Betreiber =/= Landwirt</a:t>
            </a:r>
          </a:p>
          <a:p>
            <a:pPr marL="342900" lvl="4" indent="-342900">
              <a:buClr>
                <a:srgbClr val="002E59"/>
              </a:buClr>
              <a:buFont typeface="+mj-lt"/>
              <a:buAutoNum type="arabicPeriod" startAt="3"/>
            </a:pPr>
            <a:endParaRPr lang="de-DE" sz="1200" dirty="0">
              <a:solidFill>
                <a:srgbClr val="002E59"/>
              </a:solidFill>
            </a:endParaRPr>
          </a:p>
          <a:p>
            <a:pPr marL="457200" lvl="5">
              <a:buClr>
                <a:srgbClr val="002E59"/>
              </a:buClr>
            </a:pPr>
            <a:r>
              <a:rPr lang="de-DE" sz="1200" dirty="0">
                <a:solidFill>
                  <a:srgbClr val="002E59"/>
                </a:solidFill>
              </a:rPr>
              <a:t>Verträge mit Eigentümer (Pacht oder Miete) und untereinander nötig </a:t>
            </a:r>
            <a:br>
              <a:rPr lang="de-DE" sz="1200" dirty="0">
                <a:solidFill>
                  <a:srgbClr val="002E59"/>
                </a:solidFill>
              </a:rPr>
            </a:br>
            <a:r>
              <a:rPr lang="de-DE" sz="1200" dirty="0">
                <a:solidFill>
                  <a:srgbClr val="002E59"/>
                </a:solidFill>
              </a:rPr>
              <a:t>Betreiber muss PV-Vorschriften einhalten / Landwirt muss Agri-PV-Normen (DIN + Festlegungen) einhalten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69A98B0-96F2-2784-9AF5-75A1A8A1BCED}"/>
              </a:ext>
            </a:extLst>
          </p:cNvPr>
          <p:cNvSpPr txBox="1"/>
          <p:nvPr/>
        </p:nvSpPr>
        <p:spPr>
          <a:xfrm>
            <a:off x="323528" y="1421408"/>
            <a:ext cx="8424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sz="1400" b="1" dirty="0">
                <a:solidFill>
                  <a:srgbClr val="002E59"/>
                </a:solidFill>
              </a:rPr>
              <a:t>Es muss sichergestellt werden, dass landwirtschaftliche Nutzung </a:t>
            </a:r>
          </a:p>
          <a:p>
            <a:pPr lvl="1" algn="ctr"/>
            <a:r>
              <a:rPr lang="de-DE" sz="1400" b="1" dirty="0">
                <a:solidFill>
                  <a:srgbClr val="002E59"/>
                </a:solidFill>
              </a:rPr>
              <a:t>und PV-Nutzung den Vorschriften entsprechen</a:t>
            </a:r>
            <a:endParaRPr lang="de-DE" sz="1400" b="1" dirty="0">
              <a:solidFill>
                <a:srgbClr val="129CEA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3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276BD-9CCE-099B-FBE7-6A340F538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F95F5-963C-D7EA-C935-353898ED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0199"/>
            <a:ext cx="8064000" cy="94868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Rechtlicher Ausblick</a:t>
            </a:r>
            <a:br>
              <a:rPr lang="de-DE" b="1" dirty="0">
                <a:solidFill>
                  <a:srgbClr val="129CEA"/>
                </a:solidFill>
              </a:rPr>
            </a:br>
            <a:br>
              <a:rPr lang="de-DE" b="1" dirty="0">
                <a:solidFill>
                  <a:srgbClr val="129CEA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E59D668C-498C-9925-B198-66AA9A5BC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35E08B-F732-54ED-60C3-AD834A45481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336396"/>
            <a:ext cx="7848424" cy="4114799"/>
          </a:xfrm>
        </p:spPr>
        <p:txBody>
          <a:bodyPr/>
          <a:lstStyle/>
          <a:p>
            <a:pPr marL="0" lvl="4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Novelle des EEG 2023 geplant: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Nur noch im Jahr 2026 Förderung nach der jetzigen Systematik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400" dirty="0">
                <a:solidFill>
                  <a:srgbClr val="002E59"/>
                </a:solidFill>
              </a:rPr>
              <a:t>Neues Förderregime geplant (</a:t>
            </a:r>
            <a:r>
              <a:rPr lang="de-DE" sz="1400" dirty="0" err="1">
                <a:solidFill>
                  <a:srgbClr val="002E59"/>
                </a:solidFill>
              </a:rPr>
              <a:t>CfD</a:t>
            </a:r>
            <a:r>
              <a:rPr lang="de-DE" sz="1400" dirty="0">
                <a:solidFill>
                  <a:srgbClr val="002E59"/>
                </a:solidFill>
              </a:rPr>
              <a:t> – Verträge): 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marL="0" lvl="4" indent="0">
              <a:buClr>
                <a:srgbClr val="002E59"/>
              </a:buClr>
              <a:buNone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marL="0" lvl="4" indent="0" algn="ctr">
              <a:buClr>
                <a:srgbClr val="002E59"/>
              </a:buClr>
              <a:buNone/>
            </a:pPr>
            <a:r>
              <a:rPr lang="de-DE" sz="1400" b="1" dirty="0">
                <a:solidFill>
                  <a:srgbClr val="002E59"/>
                </a:solidFill>
              </a:rPr>
              <a:t>Aber Agri-PV entwickelt sich weiter zu einem wichtigen Faktor der Energiewende!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dirty="0">
              <a:solidFill>
                <a:srgbClr val="002E59"/>
              </a:solidFill>
            </a:endParaRPr>
          </a:p>
          <a:p>
            <a:pPr lvl="5">
              <a:buClr>
                <a:srgbClr val="002E59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sz="1200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CE84200-4F30-F37D-4B3C-9A6B763CA79D}"/>
              </a:ext>
            </a:extLst>
          </p:cNvPr>
          <p:cNvSpPr txBox="1"/>
          <p:nvPr/>
        </p:nvSpPr>
        <p:spPr>
          <a:xfrm>
            <a:off x="-972616" y="2887797"/>
            <a:ext cx="87943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hiernach greift Ausgleichsmechanismus in beide Richtungen 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2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Mehrerlös muss abgegeben werden; nur noch Erhalt des Sockelbetrags garantiert 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2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nach EU-Recht vorgegeben (VO (EU) 2024/1747)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2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Novelle des EEG muss bis Ende 2026 stehen; Beihilfegenehmigung der EU gilt nur noch bis 2026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sz="1200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</a:pPr>
            <a:endParaRPr lang="de-DE" sz="1200" dirty="0">
              <a:solidFill>
                <a:srgbClr val="002E59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349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92DC4-745A-A31F-58CD-657D3BE44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A412A-2A33-F65D-C2E7-9B61DDCC1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132856"/>
            <a:ext cx="7056784" cy="948680"/>
          </a:xfrm>
        </p:spPr>
        <p:txBody>
          <a:bodyPr/>
          <a:lstStyle/>
          <a:p>
            <a:pPr algn="ctr"/>
            <a:r>
              <a:rPr lang="de-DE" sz="3200" b="1" dirty="0">
                <a:solidFill>
                  <a:srgbClr val="002E59"/>
                </a:solidFill>
              </a:rPr>
              <a:t>Fazit</a:t>
            </a:r>
            <a:br>
              <a:rPr lang="de-DE" b="1" dirty="0">
                <a:solidFill>
                  <a:srgbClr val="129CEA"/>
                </a:solidFill>
              </a:rPr>
            </a:br>
            <a:br>
              <a:rPr lang="de-DE" b="1" dirty="0">
                <a:solidFill>
                  <a:srgbClr val="129CEA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B1F99AD1-838A-FEC3-A32B-92730512F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81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32417-60AF-390F-5553-550067C56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202EC-7118-F36B-BFB7-BAD680E6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035995"/>
            <a:ext cx="7056784" cy="948680"/>
          </a:xfrm>
        </p:spPr>
        <p:txBody>
          <a:bodyPr/>
          <a:lstStyle/>
          <a:p>
            <a:pPr algn="ctr"/>
            <a:r>
              <a:rPr lang="de-DE" sz="3200" b="1" dirty="0">
                <a:solidFill>
                  <a:srgbClr val="002E59"/>
                </a:solidFill>
              </a:rPr>
              <a:t>Vielen Danke für Ihre Aufmerksamkeit!</a:t>
            </a:r>
            <a:br>
              <a:rPr lang="de-DE" b="1" dirty="0">
                <a:solidFill>
                  <a:srgbClr val="129CEA"/>
                </a:solidFill>
              </a:rPr>
            </a:br>
            <a:br>
              <a:rPr lang="de-DE" b="1" dirty="0">
                <a:solidFill>
                  <a:srgbClr val="129CEA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6E8113B5-5F66-B7E9-292E-A30C6D274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7F1A19-05AA-7BB1-DE6B-5B425F6A1C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583839"/>
            <a:ext cx="6768304" cy="4114799"/>
          </a:xfrm>
        </p:spPr>
        <p:txBody>
          <a:bodyPr/>
          <a:lstStyle/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sz="1200" dirty="0">
              <a:solidFill>
                <a:srgbClr val="129CEA"/>
              </a:solidFill>
            </a:endParaRPr>
          </a:p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557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7B1ED-BBCE-8D9D-A7A0-455A9B68C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E1A94-C3FE-E583-A555-0A4AD5E9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37" y="1000101"/>
            <a:ext cx="8058963" cy="94868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002E59"/>
                </a:solidFill>
              </a:rPr>
              <a:t>Agenda</a:t>
            </a:r>
            <a:br>
              <a:rPr lang="de-DE" b="1" dirty="0">
                <a:solidFill>
                  <a:srgbClr val="129CEA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4E398698-FB3D-4ED0-D49C-6AC2B613A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1E99F9-4338-4D91-A406-88F2F306BB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268760"/>
            <a:ext cx="6768304" cy="4114799"/>
          </a:xfrm>
        </p:spPr>
        <p:txBody>
          <a:bodyPr/>
          <a:lstStyle/>
          <a:p>
            <a:pPr marL="400050" lvl="4" indent="-400050">
              <a:buClr>
                <a:srgbClr val="002E59"/>
              </a:buClr>
              <a:buFont typeface="+mj-lt"/>
              <a:buAutoNum type="romanUcPeriod"/>
            </a:pPr>
            <a:endParaRPr lang="de-DE" dirty="0">
              <a:solidFill>
                <a:srgbClr val="002E59"/>
              </a:solidFill>
            </a:endParaRPr>
          </a:p>
          <a:p>
            <a:pPr marL="400050" lvl="4" indent="-400050">
              <a:buClr>
                <a:srgbClr val="002E59"/>
              </a:buClr>
              <a:buFont typeface="+mj-lt"/>
              <a:buAutoNum type="romanUcPeriod"/>
            </a:pPr>
            <a:endParaRPr lang="de-DE" dirty="0">
              <a:solidFill>
                <a:srgbClr val="002E59"/>
              </a:solidFill>
            </a:endParaRPr>
          </a:p>
          <a:p>
            <a:pPr marL="400050" lvl="4" indent="-400050">
              <a:buClr>
                <a:srgbClr val="002E59"/>
              </a:buClr>
              <a:buFont typeface="+mj-lt"/>
              <a:buAutoNum type="romanUcPeriod"/>
            </a:pPr>
            <a:r>
              <a:rPr lang="de-DE" dirty="0">
                <a:solidFill>
                  <a:srgbClr val="002E59"/>
                </a:solidFill>
              </a:rPr>
              <a:t>Arten und Zweck von Agri-PV</a:t>
            </a:r>
          </a:p>
          <a:p>
            <a:pPr marL="400050" lvl="4" indent="-400050">
              <a:buClr>
                <a:srgbClr val="002E59"/>
              </a:buClr>
              <a:buFont typeface="+mj-lt"/>
              <a:buAutoNum type="romanUcPeriod"/>
            </a:pPr>
            <a:r>
              <a:rPr lang="de-DE" dirty="0">
                <a:solidFill>
                  <a:srgbClr val="002E59"/>
                </a:solidFill>
              </a:rPr>
              <a:t>Rechtliche Rahmenbedingungen </a:t>
            </a:r>
          </a:p>
          <a:p>
            <a:pPr marL="400050" lvl="4" indent="-400050">
              <a:buClr>
                <a:srgbClr val="002E59"/>
              </a:buClr>
              <a:buFont typeface="+mj-lt"/>
              <a:buAutoNum type="romanUcPeriod"/>
            </a:pPr>
            <a:r>
              <a:rPr lang="de-DE" dirty="0">
                <a:solidFill>
                  <a:srgbClr val="002E59"/>
                </a:solidFill>
              </a:rPr>
              <a:t>Zulässigkeit (Bauplanungsrecht)</a:t>
            </a:r>
          </a:p>
          <a:p>
            <a:pPr marL="400050" lvl="4" indent="-400050">
              <a:buClr>
                <a:srgbClr val="002E59"/>
              </a:buClr>
              <a:buFont typeface="+mj-lt"/>
              <a:buAutoNum type="romanUcPeriod"/>
            </a:pPr>
            <a:r>
              <a:rPr lang="de-DE" dirty="0">
                <a:solidFill>
                  <a:srgbClr val="002E59"/>
                </a:solidFill>
              </a:rPr>
              <a:t>Vermarktung</a:t>
            </a:r>
          </a:p>
          <a:p>
            <a:pPr marL="400050" lvl="4" indent="-400050">
              <a:buClr>
                <a:srgbClr val="002E59"/>
              </a:buClr>
              <a:buFont typeface="+mj-lt"/>
              <a:buAutoNum type="romanUcPeriod"/>
            </a:pPr>
            <a:r>
              <a:rPr lang="de-DE" dirty="0">
                <a:solidFill>
                  <a:srgbClr val="002E59"/>
                </a:solidFill>
              </a:rPr>
              <a:t>GAP</a:t>
            </a:r>
          </a:p>
          <a:p>
            <a:pPr marL="400050" lvl="4" indent="-400050">
              <a:buClr>
                <a:srgbClr val="002E59"/>
              </a:buClr>
              <a:buFont typeface="+mj-lt"/>
              <a:buAutoNum type="romanUcPeriod"/>
            </a:pPr>
            <a:r>
              <a:rPr lang="de-DE" dirty="0">
                <a:solidFill>
                  <a:srgbClr val="002E59"/>
                </a:solidFill>
              </a:rPr>
              <a:t>Vertragsgestaltung</a:t>
            </a:r>
          </a:p>
          <a:p>
            <a:pPr marL="400050" lvl="4" indent="-400050">
              <a:buClr>
                <a:srgbClr val="002E59"/>
              </a:buClr>
              <a:buFont typeface="+mj-lt"/>
              <a:buAutoNum type="romanUcPeriod"/>
            </a:pPr>
            <a:r>
              <a:rPr lang="de-DE" dirty="0">
                <a:solidFill>
                  <a:srgbClr val="002E59"/>
                </a:solidFill>
              </a:rPr>
              <a:t>Ausblick / Fazit</a:t>
            </a:r>
          </a:p>
          <a:p>
            <a:pPr marL="400050" lvl="4" indent="-400050">
              <a:buClr>
                <a:srgbClr val="129CEA"/>
              </a:buClr>
              <a:buFont typeface="+mj-lt"/>
              <a:buAutoNum type="romanUcPeriod"/>
            </a:pPr>
            <a:endParaRPr lang="de-DE" dirty="0">
              <a:solidFill>
                <a:srgbClr val="002E59"/>
              </a:solidFill>
            </a:endParaRPr>
          </a:p>
          <a:p>
            <a:pPr marL="400050" lvl="4" indent="-400050">
              <a:buClr>
                <a:srgbClr val="129CEA"/>
              </a:buClr>
              <a:buFont typeface="+mj-lt"/>
              <a:buAutoNum type="romanUcPeriod"/>
            </a:pPr>
            <a:endParaRPr lang="de-DE" dirty="0">
              <a:solidFill>
                <a:srgbClr val="002E59"/>
              </a:solidFill>
            </a:endParaRPr>
          </a:p>
          <a:p>
            <a:pPr marL="400050" lvl="4" indent="-400050">
              <a:buClr>
                <a:srgbClr val="129CEA"/>
              </a:buClr>
              <a:buFont typeface="+mj-lt"/>
              <a:buAutoNum type="romanUcPeriod"/>
            </a:pPr>
            <a:endParaRPr lang="de-DE" dirty="0">
              <a:solidFill>
                <a:srgbClr val="002E59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002E59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002E59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002E59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002E59"/>
              </a:solidFill>
            </a:endParaRPr>
          </a:p>
          <a:p>
            <a:endParaRPr lang="de-DE" dirty="0">
              <a:solidFill>
                <a:srgbClr val="002E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9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EF262-66C5-10EB-4F3F-76F202C6B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A58C2DD1-A9E0-B7F7-362A-9CD592A69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647163"/>
              </p:ext>
            </p:extLst>
          </p:nvPr>
        </p:nvGraphicFramePr>
        <p:xfrm>
          <a:off x="540000" y="990199"/>
          <a:ext cx="8064000" cy="94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Bild 10">
            <a:extLst>
              <a:ext uri="{FF2B5EF4-FFF2-40B4-BE49-F238E27FC236}">
                <a16:creationId xmlns:a16="http://schemas.microsoft.com/office/drawing/2014/main" id="{58E5A115-112B-DE84-428C-FCA2CAD971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83BBA1-E360-F6D4-0466-A91C895122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292" y="1761359"/>
            <a:ext cx="8064000" cy="4114799"/>
          </a:xfrm>
        </p:spPr>
        <p:txBody>
          <a:bodyPr/>
          <a:lstStyle/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dirty="0">
                <a:solidFill>
                  <a:srgbClr val="002E59"/>
                </a:solidFill>
              </a:rPr>
              <a:t>Mehrfache Kategorisierung bei Agri-PV-Anlagen</a:t>
            </a:r>
          </a:p>
          <a:p>
            <a:pPr marL="0" lvl="4" indent="0">
              <a:buClr>
                <a:srgbClr val="129CEA"/>
              </a:buClr>
              <a:buNone/>
            </a:pPr>
            <a:r>
              <a:rPr lang="de-DE" dirty="0">
                <a:solidFill>
                  <a:srgbClr val="002E59"/>
                </a:solidFill>
              </a:rPr>
              <a:t> </a:t>
            </a:r>
          </a:p>
          <a:p>
            <a:pPr lvl="5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600" dirty="0">
                <a:solidFill>
                  <a:srgbClr val="002E59"/>
                </a:solidFill>
              </a:rPr>
              <a:t>Nach Bauweise </a:t>
            </a:r>
          </a:p>
          <a:p>
            <a:pPr lvl="5">
              <a:buClr>
                <a:srgbClr val="002E59"/>
              </a:buClr>
              <a:buFont typeface="Wingdings" pitchFamily="2" charset="2"/>
              <a:buChar char="Ø"/>
            </a:pPr>
            <a:endParaRPr lang="de-DE" sz="1600" dirty="0">
              <a:solidFill>
                <a:srgbClr val="002E59"/>
              </a:solidFill>
            </a:endParaRPr>
          </a:p>
          <a:p>
            <a:pPr lvl="5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600" dirty="0">
                <a:solidFill>
                  <a:srgbClr val="002E59"/>
                </a:solidFill>
              </a:rPr>
              <a:t>Nach Gesetz (Kategorie 1 und 2)</a:t>
            </a:r>
          </a:p>
          <a:p>
            <a:pPr lvl="5">
              <a:buClr>
                <a:srgbClr val="002E59"/>
              </a:buClr>
              <a:buFont typeface="Wingdings" pitchFamily="2" charset="2"/>
              <a:buChar char="Ø"/>
            </a:pPr>
            <a:endParaRPr lang="de-DE" sz="1600" dirty="0">
              <a:solidFill>
                <a:srgbClr val="002E59"/>
              </a:solidFill>
            </a:endParaRPr>
          </a:p>
          <a:p>
            <a:pPr lvl="5">
              <a:buClr>
                <a:srgbClr val="002E59"/>
              </a:buClr>
              <a:buFont typeface="Wingdings" pitchFamily="2" charset="2"/>
              <a:buChar char="Ø"/>
            </a:pPr>
            <a:r>
              <a:rPr lang="de-DE" sz="1600" dirty="0">
                <a:solidFill>
                  <a:srgbClr val="002E59"/>
                </a:solidFill>
              </a:rPr>
              <a:t>Nach Nutzungsart (Art des Bodens und der jeweiligen Kultur/Frucht)</a:t>
            </a: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endParaRPr lang="de-DE" dirty="0">
              <a:solidFill>
                <a:srgbClr val="002E59"/>
              </a:solidFill>
            </a:endParaRPr>
          </a:p>
          <a:p>
            <a:pPr lvl="4">
              <a:buClr>
                <a:srgbClr val="002E59"/>
              </a:buClr>
              <a:buFont typeface="Wingdings" pitchFamily="2" charset="2"/>
              <a:buChar char="Ø"/>
            </a:pPr>
            <a:r>
              <a:rPr lang="de-DE" dirty="0">
                <a:solidFill>
                  <a:srgbClr val="002E59"/>
                </a:solidFill>
              </a:rPr>
              <a:t>Konkrete Art entscheidend für die rechtliche Einordnung (Pflichtenumfang)</a:t>
            </a:r>
          </a:p>
          <a:p>
            <a:pPr lvl="1">
              <a:buClr>
                <a:srgbClr val="002E59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16176C1-DE48-A612-679E-AB598760CE21}"/>
              </a:ext>
            </a:extLst>
          </p:cNvPr>
          <p:cNvSpPr txBox="1"/>
          <p:nvPr/>
        </p:nvSpPr>
        <p:spPr>
          <a:xfrm>
            <a:off x="3208771" y="980354"/>
            <a:ext cx="2725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2E59"/>
                </a:solidFill>
              </a:rPr>
              <a:t>Was ist Agri-PV?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6218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FC46B-B9DE-1930-D7EC-D5B0DD60B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A794A-296B-9618-2A30-086F356D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0199"/>
            <a:ext cx="8064000" cy="948680"/>
          </a:xfrm>
        </p:spPr>
        <p:txBody>
          <a:bodyPr/>
          <a:lstStyle/>
          <a:p>
            <a:pPr algn="ctr"/>
            <a:r>
              <a:rPr lang="de-DE" dirty="0"/>
              <a:t>       </a:t>
            </a:r>
            <a:br>
              <a:rPr lang="de-DE" b="1" dirty="0">
                <a:solidFill>
                  <a:srgbClr val="129CEA"/>
                </a:solidFill>
              </a:rPr>
            </a:br>
            <a:br>
              <a:rPr lang="de-DE" b="1" dirty="0">
                <a:solidFill>
                  <a:srgbClr val="129CEA"/>
                </a:solidFill>
              </a:rPr>
            </a:br>
            <a:r>
              <a:rPr lang="de-DE" sz="1600" dirty="0"/>
              <a:t> </a:t>
            </a:r>
          </a:p>
        </p:txBody>
      </p:sp>
      <p:pic>
        <p:nvPicPr>
          <p:cNvPr id="7" name="Bild 10">
            <a:extLst>
              <a:ext uri="{FF2B5EF4-FFF2-40B4-BE49-F238E27FC236}">
                <a16:creationId xmlns:a16="http://schemas.microsoft.com/office/drawing/2014/main" id="{74A04746-380E-F78F-1727-F7D303ADC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167227B8-71D2-CBAC-3AE0-D933F42A175B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22890975"/>
              </p:ext>
            </p:extLst>
          </p:nvPr>
        </p:nvGraphicFramePr>
        <p:xfrm>
          <a:off x="121740" y="1772816"/>
          <a:ext cx="5075062" cy="28255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5964">
                  <a:extLst>
                    <a:ext uri="{9D8B030D-6E8A-4147-A177-3AD203B41FA5}">
                      <a16:colId xmlns:a16="http://schemas.microsoft.com/office/drawing/2014/main" val="3064569583"/>
                    </a:ext>
                  </a:extLst>
                </a:gridCol>
                <a:gridCol w="1742428">
                  <a:extLst>
                    <a:ext uri="{9D8B030D-6E8A-4147-A177-3AD203B41FA5}">
                      <a16:colId xmlns:a16="http://schemas.microsoft.com/office/drawing/2014/main" val="3963716098"/>
                    </a:ext>
                  </a:extLst>
                </a:gridCol>
                <a:gridCol w="1546670">
                  <a:extLst>
                    <a:ext uri="{9D8B030D-6E8A-4147-A177-3AD203B41FA5}">
                      <a16:colId xmlns:a16="http://schemas.microsoft.com/office/drawing/2014/main" val="902858633"/>
                    </a:ext>
                  </a:extLst>
                </a:gridCol>
              </a:tblGrid>
              <a:tr h="833399"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Kategorie</a:t>
                      </a:r>
                    </a:p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(DIN SPEC 91434)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Nutzungskategorie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Bauweise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657180"/>
                  </a:ext>
                </a:extLst>
              </a:tr>
              <a:tr h="525283"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Kategorie I</a:t>
                      </a:r>
                    </a:p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(lichte Höhe &gt; 2,10 m)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Kategorie A </a:t>
                      </a:r>
                    </a:p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(Dauerkulturen)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Variante 1</a:t>
                      </a:r>
                    </a:p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(zwischen Modulen)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888053"/>
                  </a:ext>
                </a:extLst>
              </a:tr>
              <a:tr h="555980"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Kategorie II</a:t>
                      </a:r>
                    </a:p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(bodennahe Aufständerung)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Kategorie B </a:t>
                      </a:r>
                    </a:p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(ein-/überjährige Kulturen)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Variante 2</a:t>
                      </a:r>
                    </a:p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(unter Modulen)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490197"/>
                  </a:ext>
                </a:extLst>
              </a:tr>
              <a:tr h="514669"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rgbClr val="002E5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Kategorie C</a:t>
                      </a:r>
                    </a:p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(Dauergrünland Schnitt)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Variante 3</a:t>
                      </a:r>
                    </a:p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(bewegliche Module)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714708"/>
                  </a:ext>
                </a:extLst>
              </a:tr>
              <a:tr h="257334"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rgbClr val="002E5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Kategorie D</a:t>
                      </a:r>
                    </a:p>
                    <a:p>
                      <a:r>
                        <a:rPr lang="de-DE" sz="1000" dirty="0">
                          <a:solidFill>
                            <a:srgbClr val="002E59"/>
                          </a:solidFill>
                        </a:rPr>
                        <a:t>(Dauergrünland Weide)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rgbClr val="002E5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10372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208F12A8-D11C-801D-575B-073F8CB43B87}"/>
              </a:ext>
            </a:extLst>
          </p:cNvPr>
          <p:cNvSpPr txBox="1"/>
          <p:nvPr/>
        </p:nvSpPr>
        <p:spPr>
          <a:xfrm>
            <a:off x="5196802" y="1464539"/>
            <a:ext cx="39604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de-DE" sz="1200" dirty="0">
              <a:solidFill>
                <a:srgbClr val="002E5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200" dirty="0">
              <a:solidFill>
                <a:srgbClr val="002E5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200" dirty="0">
              <a:solidFill>
                <a:srgbClr val="002E5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Kategorien können miteinander kombiniert werden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200" dirty="0">
              <a:solidFill>
                <a:srgbClr val="002E5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200" dirty="0">
              <a:solidFill>
                <a:srgbClr val="002E5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Folge: Anpassung an individuelle Bedürfnisse möglich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200" dirty="0">
              <a:solidFill>
                <a:srgbClr val="002E5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200" dirty="0">
              <a:solidFill>
                <a:srgbClr val="002E5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Einordnung hat Einfluss auf die Art und Höhe der Förderung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200" dirty="0">
              <a:solidFill>
                <a:srgbClr val="002E5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200" dirty="0">
              <a:solidFill>
                <a:srgbClr val="002E5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200" dirty="0">
                <a:solidFill>
                  <a:srgbClr val="002E59"/>
                </a:solidFill>
              </a:rPr>
              <a:t>Beeinflusst Anforderungen an Bau, Umfang, Funktionsweise und Pflichtenkatalog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2E5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2E5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2E5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2E5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2E5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2E5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2E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A479A-4F77-C9B8-A020-419FD90A8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0">
            <a:extLst>
              <a:ext uri="{FF2B5EF4-FFF2-40B4-BE49-F238E27FC236}">
                <a16:creationId xmlns:a16="http://schemas.microsoft.com/office/drawing/2014/main" id="{39A954A1-D830-6340-53EA-478277840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228C2A-22C4-0B6B-C1CA-7332DA4003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583839"/>
            <a:ext cx="8064000" cy="4114799"/>
          </a:xfrm>
        </p:spPr>
        <p:txBody>
          <a:bodyPr/>
          <a:lstStyle/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7AEBB4-1402-EF16-7E3F-5DEE6E13A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08721"/>
            <a:ext cx="6768752" cy="374546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128F2CB-A396-67A4-782B-730EF8CD8A75}"/>
              </a:ext>
            </a:extLst>
          </p:cNvPr>
          <p:cNvSpPr txBox="1"/>
          <p:nvPr/>
        </p:nvSpPr>
        <p:spPr>
          <a:xfrm>
            <a:off x="6588224" y="5499908"/>
            <a:ext cx="261321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/>
              <a:t>Quelle: https://</a:t>
            </a:r>
            <a:r>
              <a:rPr lang="de-DE" sz="500" dirty="0" err="1"/>
              <a:t>www.rwe.com</a:t>
            </a:r>
            <a:r>
              <a:rPr lang="de-DE" sz="500" dirty="0"/>
              <a:t>/</a:t>
            </a:r>
            <a:r>
              <a:rPr lang="de-DE" sz="500" dirty="0" err="1"/>
              <a:t>forschung</a:t>
            </a:r>
            <a:r>
              <a:rPr lang="de-DE" sz="500" dirty="0"/>
              <a:t>-und-entwicklung/solarenergie-projekte/</a:t>
            </a:r>
            <a:r>
              <a:rPr lang="de-DE" sz="500" dirty="0" err="1"/>
              <a:t>agri</a:t>
            </a:r>
            <a:r>
              <a:rPr lang="de-DE" sz="500" dirty="0"/>
              <a:t>-pv/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5EB0E0-E29B-2696-8CE9-86C547C7ED9E}"/>
              </a:ext>
            </a:extLst>
          </p:cNvPr>
          <p:cNvSpPr txBox="1"/>
          <p:nvPr/>
        </p:nvSpPr>
        <p:spPr>
          <a:xfrm>
            <a:off x="1187624" y="4776304"/>
            <a:ext cx="6768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rgbClr val="002E59"/>
                </a:solidFill>
              </a:rPr>
              <a:t>Geringere Kosten, aber schlechterer Ertrag und Nutzbarkeit (Verlustfläche ca. 15 %)</a:t>
            </a:r>
          </a:p>
        </p:txBody>
      </p:sp>
    </p:spTree>
    <p:extLst>
      <p:ext uri="{BB962C8B-B14F-4D97-AF65-F5344CB8AC3E}">
        <p14:creationId xmlns:p14="http://schemas.microsoft.com/office/powerpoint/2010/main" val="33230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3D358-1DA4-FDDD-692A-508DCBA82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0">
            <a:extLst>
              <a:ext uri="{FF2B5EF4-FFF2-40B4-BE49-F238E27FC236}">
                <a16:creationId xmlns:a16="http://schemas.microsoft.com/office/drawing/2014/main" id="{8196D3D3-1C85-FB5E-AE0D-86682D6A4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C92CFB-F90B-A51C-80A7-10767FB484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583839"/>
            <a:ext cx="8064000" cy="4114799"/>
          </a:xfrm>
        </p:spPr>
        <p:txBody>
          <a:bodyPr/>
          <a:lstStyle/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F806C2-E00E-0969-E356-E87583F62E27}"/>
              </a:ext>
            </a:extLst>
          </p:cNvPr>
          <p:cNvSpPr txBox="1"/>
          <p:nvPr/>
        </p:nvSpPr>
        <p:spPr>
          <a:xfrm>
            <a:off x="6588224" y="5499908"/>
            <a:ext cx="261321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/>
              <a:t>Quelle: https://</a:t>
            </a:r>
            <a:r>
              <a:rPr lang="de-DE" sz="500" dirty="0" err="1"/>
              <a:t>www.rwe.com</a:t>
            </a:r>
            <a:r>
              <a:rPr lang="de-DE" sz="500" dirty="0"/>
              <a:t>/</a:t>
            </a:r>
            <a:r>
              <a:rPr lang="de-DE" sz="500" dirty="0" err="1"/>
              <a:t>forschung</a:t>
            </a:r>
            <a:r>
              <a:rPr lang="de-DE" sz="500" dirty="0"/>
              <a:t>-und-entwicklung/solarenergie-projekte/</a:t>
            </a:r>
            <a:r>
              <a:rPr lang="de-DE" sz="500" dirty="0" err="1"/>
              <a:t>agri</a:t>
            </a:r>
            <a:r>
              <a:rPr lang="de-DE" sz="500" dirty="0"/>
              <a:t>-pv/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190DAD-57ED-0A13-27F2-780A15BAB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02" y="908720"/>
            <a:ext cx="6768796" cy="378937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4732FB-ACC6-41B9-716D-EDA8BD31F044}"/>
              </a:ext>
            </a:extLst>
          </p:cNvPr>
          <p:cNvSpPr txBox="1"/>
          <p:nvPr/>
        </p:nvSpPr>
        <p:spPr>
          <a:xfrm>
            <a:off x="1553385" y="4772190"/>
            <a:ext cx="6037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002E59"/>
                </a:solidFill>
              </a:rPr>
              <a:t>Höhere Investitionskosten, aber besserer Ertrag und Nutzbarkeit</a:t>
            </a:r>
          </a:p>
          <a:p>
            <a:pPr algn="ctr"/>
            <a:r>
              <a:rPr lang="de-DE" sz="1600" dirty="0">
                <a:solidFill>
                  <a:srgbClr val="002E59"/>
                </a:solidFill>
              </a:rPr>
              <a:t>(Verlustfläche ca. 10 %)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285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8D246-16E8-B692-EBA3-B3FBC9A41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0">
            <a:extLst>
              <a:ext uri="{FF2B5EF4-FFF2-40B4-BE49-F238E27FC236}">
                <a16:creationId xmlns:a16="http://schemas.microsoft.com/office/drawing/2014/main" id="{9C415E5C-A426-AD13-2BFC-E0B077470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8638"/>
            <a:ext cx="9144000" cy="11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4D8379-635C-AC79-EED8-D7F77DAD0DF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000" y="1583839"/>
            <a:ext cx="8064000" cy="4114799"/>
          </a:xfrm>
        </p:spPr>
        <p:txBody>
          <a:bodyPr/>
          <a:lstStyle/>
          <a:p>
            <a:pPr lvl="4">
              <a:buClr>
                <a:srgbClr val="129CEA"/>
              </a:buClr>
              <a:buFont typeface="Wingdings" pitchFamily="2" charset="2"/>
              <a:buChar char="Ø"/>
            </a:pPr>
            <a:endParaRPr lang="de-DE" dirty="0">
              <a:solidFill>
                <a:srgbClr val="129CEA"/>
              </a:solidFill>
            </a:endParaRPr>
          </a:p>
          <a:p>
            <a:pPr marL="0" lvl="4" indent="0">
              <a:buClr>
                <a:srgbClr val="129CEA"/>
              </a:buClr>
              <a:buNone/>
            </a:pPr>
            <a:endParaRPr lang="de-DE" sz="1000" dirty="0">
              <a:solidFill>
                <a:srgbClr val="129CEA"/>
              </a:solidFill>
            </a:endParaRPr>
          </a:p>
          <a:p>
            <a:pPr lvl="2">
              <a:buClr>
                <a:srgbClr val="129CEA"/>
              </a:buClr>
              <a:buFont typeface="Wingdings" pitchFamily="2" charset="2"/>
              <a:buChar char="Ø"/>
            </a:pPr>
            <a:endParaRPr lang="de-DE" sz="1400" dirty="0">
              <a:solidFill>
                <a:srgbClr val="129CEA"/>
              </a:solidFill>
            </a:endParaRPr>
          </a:p>
          <a:p>
            <a:pPr marL="0" lvl="1" indent="0">
              <a:buClr>
                <a:srgbClr val="129CEA"/>
              </a:buClr>
              <a:buNone/>
            </a:pPr>
            <a:endParaRPr lang="de-DE" dirty="0">
              <a:solidFill>
                <a:srgbClr val="129CEA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E902D1-A516-50A1-B98E-8E6750D4C431}"/>
              </a:ext>
            </a:extLst>
          </p:cNvPr>
          <p:cNvSpPr txBox="1"/>
          <p:nvPr/>
        </p:nvSpPr>
        <p:spPr>
          <a:xfrm>
            <a:off x="6554049" y="5467425"/>
            <a:ext cx="261321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/>
              <a:t>Quelle: https://</a:t>
            </a:r>
            <a:r>
              <a:rPr lang="de-DE" sz="500" dirty="0" err="1"/>
              <a:t>www.rwe.com</a:t>
            </a:r>
            <a:r>
              <a:rPr lang="de-DE" sz="500" dirty="0"/>
              <a:t>/</a:t>
            </a:r>
            <a:r>
              <a:rPr lang="de-DE" sz="500" dirty="0" err="1"/>
              <a:t>forschung</a:t>
            </a:r>
            <a:r>
              <a:rPr lang="de-DE" sz="500" dirty="0"/>
              <a:t>-und-entwicklung/solarenergie-projekte/</a:t>
            </a:r>
            <a:r>
              <a:rPr lang="de-DE" sz="500" dirty="0" err="1"/>
              <a:t>agri</a:t>
            </a:r>
            <a:r>
              <a:rPr lang="de-DE" sz="500" dirty="0"/>
              <a:t>-pv/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9C3955-3344-7D62-7B13-CC3A9B802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08720"/>
            <a:ext cx="6768752" cy="380742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524C12E-6CBA-175B-1B6C-0B20A3377558}"/>
              </a:ext>
            </a:extLst>
          </p:cNvPr>
          <p:cNvSpPr txBox="1"/>
          <p:nvPr/>
        </p:nvSpPr>
        <p:spPr>
          <a:xfrm>
            <a:off x="1187624" y="4778079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002E59"/>
                </a:solidFill>
              </a:rPr>
              <a:t>Teuerste Variante, aber beste Ertragsmöglichkeiten</a:t>
            </a:r>
          </a:p>
        </p:txBody>
      </p:sp>
    </p:spTree>
    <p:extLst>
      <p:ext uri="{BB962C8B-B14F-4D97-AF65-F5344CB8AC3E}">
        <p14:creationId xmlns:p14="http://schemas.microsoft.com/office/powerpoint/2010/main" val="426857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850126"/>
      </a:dk2>
      <a:lt2>
        <a:srgbClr val="FFFFFF"/>
      </a:lt2>
      <a:accent1>
        <a:srgbClr val="850126"/>
      </a:accent1>
      <a:accent2>
        <a:srgbClr val="C7C6C7"/>
      </a:accent2>
      <a:accent3>
        <a:srgbClr val="129CEA"/>
      </a:accent3>
      <a:accent4>
        <a:srgbClr val="0A5B85"/>
      </a:accent4>
      <a:accent5>
        <a:srgbClr val="9E8B0A"/>
      </a:accent5>
      <a:accent6>
        <a:srgbClr val="E23616"/>
      </a:accent6>
      <a:hlink>
        <a:srgbClr val="850126"/>
      </a:hlink>
      <a:folHlink>
        <a:srgbClr val="C67079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2009</Words>
  <Application>Microsoft Macintosh PowerPoint</Application>
  <PresentationFormat>Bildschirmpräsentation (4:3)</PresentationFormat>
  <Paragraphs>569</Paragraphs>
  <Slides>33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44" baseType="lpstr">
      <vt:lpstr>ＭＳ Ｐゴシック</vt:lpstr>
      <vt:lpstr>Aptos Display</vt:lpstr>
      <vt:lpstr>Arial</vt:lpstr>
      <vt:lpstr>Arial Bold</vt:lpstr>
      <vt:lpstr>Calibri</vt:lpstr>
      <vt:lpstr>Franklin Gothic Book</vt:lpstr>
      <vt:lpstr>Lucida Grande</vt:lpstr>
      <vt:lpstr>Verdana</vt:lpstr>
      <vt:lpstr>Wingdings</vt:lpstr>
      <vt:lpstr>Benutzerdefiniertes Design</vt:lpstr>
      <vt:lpstr>Office-Design</vt:lpstr>
      <vt:lpstr>  </vt:lpstr>
      <vt:lpstr>PowerPoint-Präsentation</vt:lpstr>
      <vt:lpstr>PowerPoint-Präsentation</vt:lpstr>
      <vt:lpstr>Agenda  </vt:lpstr>
      <vt:lpstr>PowerPoint-Präsentation</vt:lpstr>
      <vt:lpstr>          </vt:lpstr>
      <vt:lpstr>PowerPoint-Präsentation</vt:lpstr>
      <vt:lpstr>PowerPoint-Präsentation</vt:lpstr>
      <vt:lpstr>PowerPoint-Präsentation</vt:lpstr>
      <vt:lpstr>Was kann Agri-PV?   </vt:lpstr>
      <vt:lpstr>Was kostet Agri-PV?   </vt:lpstr>
      <vt:lpstr>Vergleich Freifläche / Agri-PV  </vt:lpstr>
      <vt:lpstr>Anforderungen  </vt:lpstr>
      <vt:lpstr>Rechtliche Fragen </vt:lpstr>
      <vt:lpstr>Zulässigkeit (Planungsrecht)   </vt:lpstr>
      <vt:lpstr>        </vt:lpstr>
      <vt:lpstr>Privilegierungen   </vt:lpstr>
      <vt:lpstr>Unbeplanter Außenbereich   </vt:lpstr>
      <vt:lpstr>Beplanter Bereich   </vt:lpstr>
      <vt:lpstr>          </vt:lpstr>
      <vt:lpstr>Vermarktung </vt:lpstr>
      <vt:lpstr>Vermarktung Agri-PV</vt:lpstr>
      <vt:lpstr>PowerPoint-Präsentation</vt:lpstr>
      <vt:lpstr>Voraussetzungen für Förderung </vt:lpstr>
      <vt:lpstr>DIN SPEC 91434 </vt:lpstr>
      <vt:lpstr>PowerPoint-Präsentation</vt:lpstr>
      <vt:lpstr>Nutzungskategorien   </vt:lpstr>
      <vt:lpstr>Konflikt mit GAP?   </vt:lpstr>
      <vt:lpstr>Vertragsgestaltung   </vt:lpstr>
      <vt:lpstr>          </vt:lpstr>
      <vt:lpstr>Rechtlicher Ausblick   </vt:lpstr>
      <vt:lpstr>Fazit   </vt:lpstr>
      <vt:lpstr>Vielen Danke für Ihre Aufmerksamkeit!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2019-11-01T11:29:20Z</dcterms:created>
  <dcterms:modified xsi:type="dcterms:W3CDTF">2026-06-08T15:40:00Z</dcterms:modified>
</cp:coreProperties>
</file>